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41"/>
  </p:notesMasterIdLst>
  <p:sldIdLst>
    <p:sldId id="271" r:id="rId5"/>
    <p:sldId id="274" r:id="rId6"/>
    <p:sldId id="284" r:id="rId7"/>
    <p:sldId id="597" r:id="rId8"/>
    <p:sldId id="598" r:id="rId9"/>
    <p:sldId id="599" r:id="rId10"/>
    <p:sldId id="585" r:id="rId11"/>
    <p:sldId id="288" r:id="rId12"/>
    <p:sldId id="289" r:id="rId13"/>
    <p:sldId id="287" r:id="rId14"/>
    <p:sldId id="591" r:id="rId15"/>
    <p:sldId id="291" r:id="rId16"/>
    <p:sldId id="256" r:id="rId17"/>
    <p:sldId id="592" r:id="rId18"/>
    <p:sldId id="593" r:id="rId19"/>
    <p:sldId id="596" r:id="rId20"/>
    <p:sldId id="594" r:id="rId21"/>
    <p:sldId id="600" r:id="rId22"/>
    <p:sldId id="595" r:id="rId23"/>
    <p:sldId id="589" r:id="rId24"/>
    <p:sldId id="587" r:id="rId25"/>
    <p:sldId id="574" r:id="rId26"/>
    <p:sldId id="290" r:id="rId27"/>
    <p:sldId id="584" r:id="rId28"/>
    <p:sldId id="561" r:id="rId29"/>
    <p:sldId id="453" r:id="rId30"/>
    <p:sldId id="563" r:id="rId31"/>
    <p:sldId id="331" r:id="rId32"/>
    <p:sldId id="564" r:id="rId33"/>
    <p:sldId id="590" r:id="rId34"/>
    <p:sldId id="469" r:id="rId35"/>
    <p:sldId id="436" r:id="rId36"/>
    <p:sldId id="435" r:id="rId37"/>
    <p:sldId id="601" r:id="rId38"/>
    <p:sldId id="583" r:id="rId39"/>
    <p:sldId id="579" r:id="rId40"/>
  </p:sldIdLst>
  <p:sldSz cx="12192000" cy="6858000"/>
  <p:notesSz cx="6858000" cy="9144000"/>
  <p:embeddedFontLst>
    <p:embeddedFont>
      <p:font typeface="Crimson Pro Black" pitchFamily="2" charset="77"/>
      <p:bold r:id="rId42"/>
      <p:italic r:id="rId43"/>
      <p:boldItalic r:id="rId44"/>
    </p:embeddedFont>
    <p:embeddedFont>
      <p:font typeface="Source Sans Pro" panose="020B0503030403020204" pitchFamily="34" charset="77"/>
      <p:regular r:id="rId45"/>
      <p:bold r:id="rId46"/>
      <p:italic r:id="rId47"/>
      <p:boldItalic r:id="rId48"/>
    </p:embeddedFont>
    <p:embeddedFont>
      <p:font typeface="Source Sans Pro Light" panose="020B0403030403020204" pitchFamily="34" charset="77"/>
      <p:regular r:id="rId49"/>
      <p:italic r:id="rId50"/>
    </p:embeddedFont>
    <p:embeddedFont>
      <p:font typeface="Source Sans Pro SemiBold" panose="020B0503030403020204" pitchFamily="34" charset="77"/>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75757"/>
    <a:srgbClr val="041E42"/>
    <a:srgbClr val="D50032"/>
    <a:srgbClr val="CC0504"/>
    <a:srgbClr val="BB1D10"/>
    <a:srgbClr val="DD0030"/>
    <a:srgbClr val="041D41"/>
    <a:srgbClr val="C10043"/>
    <a:srgbClr val="00325F"/>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65"/>
    <p:restoredTop sz="86306"/>
  </p:normalViewPr>
  <p:slideViewPr>
    <p:cSldViewPr snapToGrid="0">
      <p:cViewPr varScale="1">
        <p:scale>
          <a:sx n="92" d="100"/>
          <a:sy n="92" d="100"/>
        </p:scale>
        <p:origin x="768" y="1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font" Target="fonts/font10.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5.fntdata"/><Relationship Id="rId20" Type="http://schemas.openxmlformats.org/officeDocument/2006/relationships/slide" Target="slides/slide16.xml"/><Relationship Id="rId41" Type="http://schemas.openxmlformats.org/officeDocument/2006/relationships/notesMaster" Target="notesMasters/notesMaster1.xml"/><Relationship Id="rId54" Type="http://schemas.openxmlformats.org/officeDocument/2006/relationships/font" Target="fonts/font13.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8.fntdata"/><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3.fntdata"/><Relationship Id="rId52"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94E929-CB0C-A64C-8FB4-939B3FA4507B}" type="datetimeFigureOut">
              <a:rPr lang="en-US" smtClean="0"/>
              <a:t>5/29/25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C8A7B6-960D-1B42-8D2C-345CB7CBB50D}" type="slidenum">
              <a:rPr lang="en-US" smtClean="0"/>
              <a:t>‹#›</a:t>
            </a:fld>
            <a:endParaRPr lang="en-US"/>
          </a:p>
        </p:txBody>
      </p:sp>
    </p:spTree>
    <p:extLst>
      <p:ext uri="{BB962C8B-B14F-4D97-AF65-F5344CB8AC3E}">
        <p14:creationId xmlns:p14="http://schemas.microsoft.com/office/powerpoint/2010/main" val="377964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ed.ac.uk/files/atoms/files/lecture_recording_policy.pdf"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ed.ac.uk/files/atoms/files/virtualclassroompolicy.pdf"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ed.ac.uk/files/atoms/files/openeducationalresourcespolicy.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open.ed.ac.uk/events/"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ed.ac.uk/information-services/learning-technology/onlinecourse-production"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Here at the University of Edinburgh, we believe that open education and the creation of open knowledge and open educational resources, are in keeping with our institutional vision, purpose and values, as we seek for </a:t>
            </a:r>
            <a:r>
              <a:rPr lang="en-GB" sz="1800" kern="100" dirty="0">
                <a:solidFill>
                  <a:srgbClr val="111111"/>
                </a:solidFill>
                <a:effectLst/>
                <a:latin typeface="Arial" panose="020B0604020202020204" pitchFamily="34" charset="0"/>
                <a:ea typeface="Calibri" panose="020F0502020204030204" pitchFamily="34" charset="0"/>
                <a:cs typeface="Times New Roman" panose="02020603050405020304" pitchFamily="18" charset="0"/>
              </a:rPr>
              <a:t>our graduates, and the knowledge we discover with our partners, to make the world a better place. And that our teaching and research is relevant to society and we are diverse, inclusive and accessible to all.</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Our student union were instrumental in encouraging the University to support OER, and we continue to see student engagement and co-creation as being fundamental aspects of open education.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3</a:t>
            </a:fld>
            <a:endParaRPr lang="en-US"/>
          </a:p>
        </p:txBody>
      </p:sp>
    </p:spTree>
    <p:extLst>
      <p:ext uri="{BB962C8B-B14F-4D97-AF65-F5344CB8AC3E}">
        <p14:creationId xmlns:p14="http://schemas.microsoft.com/office/powerpoint/2010/main" val="1763331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4</a:t>
            </a:fld>
            <a:endParaRPr lang="en-US"/>
          </a:p>
        </p:txBody>
      </p:sp>
    </p:spTree>
    <p:extLst>
      <p:ext uri="{BB962C8B-B14F-4D97-AF65-F5344CB8AC3E}">
        <p14:creationId xmlns:p14="http://schemas.microsoft.com/office/powerpoint/2010/main" val="3866540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F6738-4D39-264B-4B48-DC9C0B8333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F601C8-1656-E452-920E-59E8AF8075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24DFCB-034F-AF23-79BF-69BB35868B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F0F437-05BC-2382-D53D-7FA7143A966B}"/>
              </a:ext>
            </a:extLst>
          </p:cNvPr>
          <p:cNvSpPr>
            <a:spLocks noGrp="1"/>
          </p:cNvSpPr>
          <p:nvPr>
            <p:ph type="sldNum" sz="quarter" idx="5"/>
          </p:nvPr>
        </p:nvSpPr>
        <p:spPr/>
        <p:txBody>
          <a:bodyPr/>
          <a:lstStyle/>
          <a:p>
            <a:fld id="{E3C8A7B6-960D-1B42-8D2C-345CB7CBB50D}" type="slidenum">
              <a:rPr lang="en-US" smtClean="0"/>
              <a:t>5</a:t>
            </a:fld>
            <a:endParaRPr lang="en-US"/>
          </a:p>
        </p:txBody>
      </p:sp>
    </p:spTree>
    <p:extLst>
      <p:ext uri="{BB962C8B-B14F-4D97-AF65-F5344CB8AC3E}">
        <p14:creationId xmlns:p14="http://schemas.microsoft.com/office/powerpoint/2010/main" val="1982451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6C583-1936-7EE0-070D-604E1831CC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F8CFEA-AC17-F1BE-8E52-879570953F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F829FE-98A8-C615-833B-DE78EA1A53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D6AFF4-472D-CD78-C5BD-8A0C6A7A8033}"/>
              </a:ext>
            </a:extLst>
          </p:cNvPr>
          <p:cNvSpPr>
            <a:spLocks noGrp="1"/>
          </p:cNvSpPr>
          <p:nvPr>
            <p:ph type="sldNum" sz="quarter" idx="5"/>
          </p:nvPr>
        </p:nvSpPr>
        <p:spPr/>
        <p:txBody>
          <a:bodyPr/>
          <a:lstStyle/>
          <a:p>
            <a:fld id="{E3C8A7B6-960D-1B42-8D2C-345CB7CBB50D}" type="slidenum">
              <a:rPr lang="en-US" smtClean="0"/>
              <a:t>6</a:t>
            </a:fld>
            <a:endParaRPr lang="en-US"/>
          </a:p>
        </p:txBody>
      </p:sp>
    </p:spTree>
    <p:extLst>
      <p:ext uri="{BB962C8B-B14F-4D97-AF65-F5344CB8AC3E}">
        <p14:creationId xmlns:p14="http://schemas.microsoft.com/office/powerpoint/2010/main" val="570732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Catherine Cronin has said many wise things over the years, and I really like this quote from here in 2020:</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7</a:t>
            </a:fld>
            <a:endParaRPr lang="en-US"/>
          </a:p>
        </p:txBody>
      </p:sp>
    </p:spTree>
    <p:extLst>
      <p:ext uri="{BB962C8B-B14F-4D97-AF65-F5344CB8AC3E}">
        <p14:creationId xmlns:p14="http://schemas.microsoft.com/office/powerpoint/2010/main" val="1039483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lnSpc>
                <a:spcPts val="1950"/>
              </a:lnSpc>
              <a:spcAft>
                <a:spcPts val="1950"/>
              </a:spcAft>
              <a:buNone/>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Our Open Educational Resources Policy to support open education and the creation and use of OER, was first approved by our Education Committee in 2016, updated in 2021, and is undergoing another review in 2025.</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950"/>
              </a:lnSpc>
              <a:spcAft>
                <a:spcPts val="1950"/>
              </a:spcAft>
            </a:pPr>
            <a:r>
              <a:rPr lang="en-GB" sz="1800" dirty="0">
                <a:solidFill>
                  <a:srgbClr val="323232"/>
                </a:solidFill>
                <a:effectLst/>
                <a:latin typeface="Helvetica" pitchFamily="2" charset="0"/>
                <a:ea typeface="Times New Roman" panose="02020603050405020304" pitchFamily="18" charset="0"/>
              </a:rPr>
              <a:t>It’s important to be aware that our OER Policy is informative and permissive. Some universities mandate that any resource considered for internal teaching awards must be open licensed. While we encourage all colleagues to share their resources under open licence, and the sponsors of awards to consider OERs in their award criteria, we didn’t enshrine this in policy.</a:t>
            </a:r>
            <a:endParaRPr lang="en-GB"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8</a:t>
            </a:fld>
            <a:endParaRPr lang="en-US"/>
          </a:p>
        </p:txBody>
      </p:sp>
    </p:spTree>
    <p:extLst>
      <p:ext uri="{BB962C8B-B14F-4D97-AF65-F5344CB8AC3E}">
        <p14:creationId xmlns:p14="http://schemas.microsoft.com/office/powerpoint/2010/main" val="2448591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Our 2021 update </a:t>
            </a:r>
            <a:r>
              <a:rPr lang="en-GB" sz="1800" kern="100" dirty="0">
                <a:solidFill>
                  <a:srgbClr val="323232"/>
                </a:solidFill>
                <a:effectLst/>
                <a:latin typeface="Helvetica" pitchFamily="2" charset="0"/>
                <a:ea typeface="Calibri" panose="020F0502020204030204" pitchFamily="34" charset="0"/>
                <a:cs typeface="Times New Roman" panose="02020603050405020304" pitchFamily="18" charset="0"/>
              </a:rPr>
              <a:t>brought the OER Policy in line with our </a:t>
            </a:r>
            <a:r>
              <a:rPr lang="en-GB" sz="1800" u="none" strike="noStrike" kern="100" dirty="0">
                <a:solidFill>
                  <a:srgbClr val="0D3D9B"/>
                </a:solidFill>
                <a:effectLst/>
                <a:latin typeface="Helvetica" pitchFamily="2" charset="0"/>
                <a:ea typeface="Calibri" panose="020F0502020204030204" pitchFamily="34" charset="0"/>
                <a:cs typeface="Times New Roman" panose="02020603050405020304" pitchFamily="18" charset="0"/>
                <a:hlinkClick r:id="rId3"/>
              </a:rPr>
              <a:t>Lecture Recording Policy</a:t>
            </a:r>
            <a:r>
              <a:rPr lang="en-GB" sz="1800" kern="100" dirty="0">
                <a:solidFill>
                  <a:srgbClr val="323232"/>
                </a:solidFill>
                <a:effectLst/>
                <a:latin typeface="Helvetica" pitchFamily="2" charset="0"/>
                <a:ea typeface="Calibri" panose="020F0502020204030204" pitchFamily="34" charset="0"/>
                <a:cs typeface="Times New Roman" panose="02020603050405020304" pitchFamily="18" charset="0"/>
              </a:rPr>
              <a:t> and </a:t>
            </a:r>
            <a:r>
              <a:rPr lang="en-GB" sz="1800" u="none" strike="noStrike" kern="100" dirty="0">
                <a:solidFill>
                  <a:srgbClr val="0D3D9B"/>
                </a:solidFill>
                <a:effectLst/>
                <a:latin typeface="Helvetica" pitchFamily="2" charset="0"/>
                <a:ea typeface="Calibri" panose="020F0502020204030204" pitchFamily="34" charset="0"/>
                <a:cs typeface="Times New Roman" panose="02020603050405020304" pitchFamily="18" charset="0"/>
                <a:hlinkClick r:id="rId4"/>
              </a:rPr>
              <a:t>Virtual Classroom Policy</a:t>
            </a:r>
            <a:r>
              <a:rPr lang="en-GB" sz="1800" kern="100" dirty="0">
                <a:solidFill>
                  <a:srgbClr val="323232"/>
                </a:solidFill>
                <a:effectLst/>
                <a:latin typeface="Helvetica" pitchFamily="2" charset="0"/>
                <a:ea typeface="Calibri" panose="020F0502020204030204" pitchFamily="34" charset="0"/>
                <a:cs typeface="Times New Roman" panose="02020603050405020304" pitchFamily="18" charset="0"/>
              </a:rPr>
              <a:t>. With the increase in media being recorded, knowledge of data protection has become essential when creating and sharing open content. The policy clarifies what personally identifiable information colleagues should be aware of when creating open resources, including names, images, voices and personal opinions of individuals.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9</a:t>
            </a:fld>
            <a:endParaRPr lang="en-US"/>
          </a:p>
        </p:txBody>
      </p:sp>
    </p:spTree>
    <p:extLst>
      <p:ext uri="{BB962C8B-B14F-4D97-AF65-F5344CB8AC3E}">
        <p14:creationId xmlns:p14="http://schemas.microsoft.com/office/powerpoint/2010/main" val="648471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UNESCO adopted their Recommendation on OER in 2019.</a:t>
            </a:r>
          </a:p>
          <a:p>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10</a:t>
            </a:fld>
            <a:endParaRPr lang="en-US"/>
          </a:p>
        </p:txBody>
      </p:sp>
    </p:spTree>
    <p:extLst>
      <p:ext uri="{BB962C8B-B14F-4D97-AF65-F5344CB8AC3E}">
        <p14:creationId xmlns:p14="http://schemas.microsoft.com/office/powerpoint/2010/main" val="28507635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Central to the new Recommendation, is the acknowledgement of the role that OER can play in achieving United Nations Sustainable Development Goal 4.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11</a:t>
            </a:fld>
            <a:endParaRPr lang="en-US"/>
          </a:p>
        </p:txBody>
      </p:sp>
    </p:spTree>
    <p:extLst>
      <p:ext uri="{BB962C8B-B14F-4D97-AF65-F5344CB8AC3E}">
        <p14:creationId xmlns:p14="http://schemas.microsoft.com/office/powerpoint/2010/main" val="37688154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solidFill>
                  <a:srgbClr val="111111"/>
                </a:solidFill>
                <a:effectLst/>
                <a:latin typeface="Arial" panose="020B0604020202020204" pitchFamily="34" charset="0"/>
                <a:ea typeface="Calibri" panose="020F0502020204030204" pitchFamily="34" charset="0"/>
                <a:cs typeface="Times New Roman" panose="02020603050405020304" pitchFamily="18" charset="0"/>
              </a:rPr>
              <a:t>In 2016 the University launched an OER Service, based in Information Services Group, to support the institution’s new </a:t>
            </a:r>
            <a:r>
              <a:rPr lang="en-GB" sz="1800" u="none" strike="noStrike" kern="100" dirty="0">
                <a:solidFill>
                  <a:srgbClr val="067E7D"/>
                </a:solidFill>
                <a:effectLst/>
                <a:latin typeface="Arial" panose="020B0604020202020204" pitchFamily="34" charset="0"/>
                <a:ea typeface="Calibri" panose="020F0502020204030204" pitchFamily="34" charset="0"/>
                <a:cs typeface="Times New Roman" panose="02020603050405020304" pitchFamily="18" charset="0"/>
                <a:hlinkClick r:id="rId3"/>
              </a:rPr>
              <a:t>OER Policy</a:t>
            </a:r>
            <a:r>
              <a:rPr lang="en-GB" sz="1800" kern="100" dirty="0">
                <a:solidFill>
                  <a:srgbClr val="111111"/>
                </a:solidFill>
                <a:effectLst/>
                <a:latin typeface="Arial" panose="020B0604020202020204" pitchFamily="34" charset="0"/>
                <a:ea typeface="Calibri" panose="020F0502020204030204" pitchFamily="34" charset="0"/>
                <a:cs typeface="Times New Roman" panose="02020603050405020304" pitchFamily="18" charset="0"/>
              </a:rPr>
              <a:t>.  Next year we’ll be celebrating 10 years of both our policy, the OER Service, and the many ways that open has benefited our staff and students.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The service provides staff and students with advice and guidance on creating and using OER and engaging with open education. The service runs a programme of digital skills workshops and events focused on copyright literacy, open licencing, OER and playful engagement.  We offer support directly to Schools and Colleges, work closely with the University’s Wikimedian in Residence, and employ student interns in a range of different roles, including Open Content Curation interns.  The OER Service also places openness at the centre of the university’s strategic learning technology initiatives including lecture recording, academic blogging, VLE foundations, MOOCs and distance learning at scale, in order to build sustainability and minimise the risk of copyright debt.</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12</a:t>
            </a:fld>
            <a:endParaRPr lang="en-US"/>
          </a:p>
        </p:txBody>
      </p:sp>
    </p:spTree>
    <p:extLst>
      <p:ext uri="{BB962C8B-B14F-4D97-AF65-F5344CB8AC3E}">
        <p14:creationId xmlns:p14="http://schemas.microsoft.com/office/powerpoint/2010/main" val="12238908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But we don’t do it all on our own. The OER Service both supports and is supported by a range of central services. Here is the structure of our information Services group, highlighting the services and teams we interact with on a regular basis. We provide training and support to colleagues across our Information Services Group – shown here – and to learning technology, professional, research, and teaching staff across the university. In order to for open education to work it needs to be supported and embraced at all levels.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3F8083F-B58C-0448-A7D2-4CFA9C0457F9}" type="slidenum">
              <a:rPr lang="en-US" smtClean="0"/>
              <a:t>13</a:t>
            </a:fld>
            <a:endParaRPr lang="en-US"/>
          </a:p>
        </p:txBody>
      </p:sp>
    </p:spTree>
    <p:extLst>
      <p:ext uri="{BB962C8B-B14F-4D97-AF65-F5344CB8AC3E}">
        <p14:creationId xmlns:p14="http://schemas.microsoft.com/office/powerpoint/2010/main" val="2669391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education, practice, and resources are embedded in our learning technologies and services</a:t>
            </a:r>
          </a:p>
        </p:txBody>
      </p:sp>
      <p:sp>
        <p:nvSpPr>
          <p:cNvPr id="4" name="Slide Number Placeholder 3"/>
          <p:cNvSpPr>
            <a:spLocks noGrp="1"/>
          </p:cNvSpPr>
          <p:nvPr>
            <p:ph type="sldNum" sz="quarter" idx="5"/>
          </p:nvPr>
        </p:nvSpPr>
        <p:spPr/>
        <p:txBody>
          <a:bodyPr/>
          <a:lstStyle/>
          <a:p>
            <a:fld id="{E3C8A7B6-960D-1B42-8D2C-345CB7CBB50D}" type="slidenum">
              <a:rPr lang="en-US" smtClean="0"/>
              <a:t>14</a:t>
            </a:fld>
            <a:endParaRPr lang="en-US"/>
          </a:p>
        </p:txBody>
      </p:sp>
    </p:spTree>
    <p:extLst>
      <p:ext uri="{BB962C8B-B14F-4D97-AF65-F5344CB8AC3E}">
        <p14:creationId xmlns:p14="http://schemas.microsoft.com/office/powerpoint/2010/main" val="7315457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Updates to our virtual learning environments are undertaken with consideration of open education resources and practices,</a:t>
            </a:r>
          </a:p>
        </p:txBody>
      </p:sp>
      <p:sp>
        <p:nvSpPr>
          <p:cNvPr id="4" name="Slide Number Placeholder 3"/>
          <p:cNvSpPr>
            <a:spLocks noGrp="1"/>
          </p:cNvSpPr>
          <p:nvPr>
            <p:ph type="sldNum" sz="quarter" idx="5"/>
          </p:nvPr>
        </p:nvSpPr>
        <p:spPr/>
        <p:txBody>
          <a:bodyPr/>
          <a:lstStyle/>
          <a:p>
            <a:fld id="{E3C8A7B6-960D-1B42-8D2C-345CB7CBB50D}" type="slidenum">
              <a:rPr lang="en-US" smtClean="0"/>
              <a:t>15</a:t>
            </a:fld>
            <a:endParaRPr lang="en-US"/>
          </a:p>
        </p:txBody>
      </p:sp>
    </p:spTree>
    <p:extLst>
      <p:ext uri="{BB962C8B-B14F-4D97-AF65-F5344CB8AC3E}">
        <p14:creationId xmlns:p14="http://schemas.microsoft.com/office/powerpoint/2010/main" val="3446708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resource/reading lists are openly viewable and open licensed,</a:t>
            </a:r>
          </a:p>
        </p:txBody>
      </p:sp>
      <p:sp>
        <p:nvSpPr>
          <p:cNvPr id="4" name="Slide Number Placeholder 3"/>
          <p:cNvSpPr>
            <a:spLocks noGrp="1"/>
          </p:cNvSpPr>
          <p:nvPr>
            <p:ph type="sldNum" sz="quarter" idx="5"/>
          </p:nvPr>
        </p:nvSpPr>
        <p:spPr/>
        <p:txBody>
          <a:bodyPr/>
          <a:lstStyle/>
          <a:p>
            <a:fld id="{E3C8A7B6-960D-1B42-8D2C-345CB7CBB50D}" type="slidenum">
              <a:rPr lang="en-US" smtClean="0"/>
              <a:t>16</a:t>
            </a:fld>
            <a:endParaRPr lang="en-US"/>
          </a:p>
        </p:txBody>
      </p:sp>
    </p:spTree>
    <p:extLst>
      <p:ext uri="{BB962C8B-B14F-4D97-AF65-F5344CB8AC3E}">
        <p14:creationId xmlns:p14="http://schemas.microsoft.com/office/powerpoint/2010/main" val="1884825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media technologies and management system teams integrate open licenses and practices,</a:t>
            </a:r>
          </a:p>
        </p:txBody>
      </p:sp>
      <p:sp>
        <p:nvSpPr>
          <p:cNvPr id="4" name="Slide Number Placeholder 3"/>
          <p:cNvSpPr>
            <a:spLocks noGrp="1"/>
          </p:cNvSpPr>
          <p:nvPr>
            <p:ph type="sldNum" sz="quarter" idx="5"/>
          </p:nvPr>
        </p:nvSpPr>
        <p:spPr/>
        <p:txBody>
          <a:bodyPr/>
          <a:lstStyle/>
          <a:p>
            <a:fld id="{E3C8A7B6-960D-1B42-8D2C-345CB7CBB50D}" type="slidenum">
              <a:rPr lang="en-US" smtClean="0"/>
              <a:t>17</a:t>
            </a:fld>
            <a:endParaRPr lang="en-US"/>
          </a:p>
        </p:txBody>
      </p:sp>
    </p:spTree>
    <p:extLst>
      <p:ext uri="{BB962C8B-B14F-4D97-AF65-F5344CB8AC3E}">
        <p14:creationId xmlns:p14="http://schemas.microsoft.com/office/powerpoint/2010/main" val="6728858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61792-5803-4EAF-0020-96810C464D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09590C-C9B8-CADA-629D-6F49FE5C50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08C88E-1D0A-32F0-41F0-696259283AC6}"/>
              </a:ext>
            </a:extLst>
          </p:cNvPr>
          <p:cNvSpPr>
            <a:spLocks noGrp="1"/>
          </p:cNvSpPr>
          <p:nvPr>
            <p:ph type="body" idx="1"/>
          </p:nvPr>
        </p:nvSpPr>
        <p:spPr/>
        <p:txBody>
          <a:bodyPr/>
          <a:lstStyle/>
          <a:p>
            <a:pPr fontAlgn="base">
              <a:lnSpc>
                <a:spcPts val="1950"/>
              </a:lnSpc>
            </a:pPr>
            <a:r>
              <a:rPr lang="en-GB" sz="1800" dirty="0">
                <a:solidFill>
                  <a:srgbClr val="323232"/>
                </a:solidFill>
                <a:effectLst/>
                <a:latin typeface="Helvetica" pitchFamily="2" charset="0"/>
                <a:ea typeface="Times New Roman" panose="02020603050405020304" pitchFamily="18" charset="0"/>
              </a:rPr>
              <a:t>and the OER Service’s </a:t>
            </a:r>
            <a:r>
              <a:rPr lang="en-GB" sz="1800" u="none" strike="noStrike" dirty="0">
                <a:solidFill>
                  <a:srgbClr val="0D3D9B"/>
                </a:solidFill>
                <a:effectLst/>
                <a:latin typeface="inherit"/>
                <a:ea typeface="Times New Roman" panose="02020603050405020304" pitchFamily="18" charset="0"/>
                <a:hlinkClick r:id="rId3"/>
              </a:rPr>
              <a:t>digital skills programme</a:t>
            </a:r>
            <a:r>
              <a:rPr lang="en-GB" sz="1800" dirty="0">
                <a:solidFill>
                  <a:srgbClr val="323232"/>
                </a:solidFill>
                <a:effectLst/>
                <a:latin typeface="Helvetica" pitchFamily="2" charset="0"/>
                <a:ea typeface="Times New Roman" panose="02020603050405020304" pitchFamily="18" charset="0"/>
              </a:rPr>
              <a:t> helps to increase understanding of the benefits of using and creating OERs, encouraging open practice, and improving copyright literacy among both staff and students.</a:t>
            </a:r>
            <a:endParaRPr lang="en-GB" sz="1800" dirty="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774B740A-B3E7-9CBB-3F76-70AD3C0A29A2}"/>
              </a:ext>
            </a:extLst>
          </p:cNvPr>
          <p:cNvSpPr>
            <a:spLocks noGrp="1"/>
          </p:cNvSpPr>
          <p:nvPr>
            <p:ph type="sldNum" sz="quarter" idx="5"/>
          </p:nvPr>
        </p:nvSpPr>
        <p:spPr/>
        <p:txBody>
          <a:bodyPr/>
          <a:lstStyle/>
          <a:p>
            <a:fld id="{E3C8A7B6-960D-1B42-8D2C-345CB7CBB50D}" type="slidenum">
              <a:rPr lang="en-US" smtClean="0"/>
              <a:t>18</a:t>
            </a:fld>
            <a:endParaRPr lang="en-US"/>
          </a:p>
        </p:txBody>
      </p:sp>
    </p:spTree>
    <p:extLst>
      <p:ext uri="{BB962C8B-B14F-4D97-AF65-F5344CB8AC3E}">
        <p14:creationId xmlns:p14="http://schemas.microsoft.com/office/powerpoint/2010/main" val="29098113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323232"/>
                </a:solidFill>
                <a:effectLst/>
                <a:latin typeface="Helvetica" pitchFamily="2" charset="0"/>
                <a:ea typeface="Times New Roman" panose="02020603050405020304" pitchFamily="18" charset="0"/>
              </a:rPr>
              <a:t>The OER Service also works very closely with our Online Course Production teams. While some institutions require that any resource produced in cooperation with the central learning technology service must be open by default, although we don’t mandate this, it is often the case in practice here at the University of Edinburgh; </a:t>
            </a:r>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19</a:t>
            </a:fld>
            <a:endParaRPr lang="en-US"/>
          </a:p>
        </p:txBody>
      </p:sp>
    </p:spTree>
    <p:extLst>
      <p:ext uri="{BB962C8B-B14F-4D97-AF65-F5344CB8AC3E}">
        <p14:creationId xmlns:p14="http://schemas.microsoft.com/office/powerpoint/2010/main" val="35823434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solidFill>
                  <a:srgbClr val="323232"/>
                </a:solidFill>
                <a:effectLst/>
                <a:latin typeface="Helvetica" pitchFamily="2" charset="0"/>
                <a:ea typeface="Times New Roman" panose="02020603050405020304" pitchFamily="18" charset="0"/>
              </a:rPr>
              <a:t>the majority of the teaching and learning resources created with support from the </a:t>
            </a:r>
            <a:r>
              <a:rPr lang="en-GB" sz="1200" u="none" strike="noStrike" dirty="0">
                <a:solidFill>
                  <a:srgbClr val="0D3D9B"/>
                </a:solidFill>
                <a:effectLst/>
                <a:latin typeface="inherit"/>
                <a:ea typeface="Times New Roman" panose="02020603050405020304" pitchFamily="18" charset="0"/>
                <a:hlinkClick r:id="rId3"/>
              </a:rPr>
              <a:t>Online Course Production Service</a:t>
            </a:r>
            <a:r>
              <a:rPr lang="en-GB" sz="1200" dirty="0">
                <a:solidFill>
                  <a:srgbClr val="323232"/>
                </a:solidFill>
                <a:effectLst/>
                <a:latin typeface="Helvetica" pitchFamily="2" charset="0"/>
                <a:ea typeface="Times New Roman" panose="02020603050405020304" pitchFamily="18" charset="0"/>
              </a:rPr>
              <a:t> for our free short online courses </a:t>
            </a:r>
            <a:r>
              <a:rPr lang="en-GB" sz="1200" kern="0" dirty="0">
                <a:solidFill>
                  <a:srgbClr val="323232"/>
                </a:solidFill>
                <a:effectLst/>
                <a:latin typeface="Helvetica" pitchFamily="2" charset="0"/>
                <a:ea typeface="Times New Roman" panose="02020603050405020304" pitchFamily="18" charset="0"/>
                <a:cs typeface="Times New Roman" panose="02020603050405020304" pitchFamily="18" charset="0"/>
              </a:rPr>
              <a:t>and </a:t>
            </a:r>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20</a:t>
            </a:fld>
            <a:endParaRPr lang="en-US"/>
          </a:p>
        </p:txBody>
      </p:sp>
    </p:spTree>
    <p:extLst>
      <p:ext uri="{BB962C8B-B14F-4D97-AF65-F5344CB8AC3E}">
        <p14:creationId xmlns:p14="http://schemas.microsoft.com/office/powerpoint/2010/main" val="3816810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Resources created for MOOCs in collaboration with our Online Course Production Service, </a:t>
            </a:r>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21</a:t>
            </a:fld>
            <a:endParaRPr lang="en-US"/>
          </a:p>
        </p:txBody>
      </p:sp>
    </p:spTree>
    <p:extLst>
      <p:ext uri="{BB962C8B-B14F-4D97-AF65-F5344CB8AC3E}">
        <p14:creationId xmlns:p14="http://schemas.microsoft.com/office/powerpoint/2010/main" val="31134165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solidFill>
                  <a:srgbClr val="323232"/>
                </a:solidFill>
                <a:effectLst/>
                <a:latin typeface="Helvetica" pitchFamily="2" charset="0"/>
                <a:ea typeface="Times New Roman" panose="02020603050405020304" pitchFamily="18" charset="0"/>
              </a:rPr>
              <a:t>are open licensed and are available on Media Hopper Create.  - Our </a:t>
            </a:r>
            <a:r>
              <a:rPr lang="en-GB" sz="1200" dirty="0" err="1">
                <a:solidFill>
                  <a:srgbClr val="323232"/>
                </a:solidFill>
                <a:effectLst/>
                <a:latin typeface="Helvetica" pitchFamily="2" charset="0"/>
                <a:ea typeface="Times New Roman" panose="02020603050405020304" pitchFamily="18" charset="0"/>
              </a:rPr>
              <a:t>Kultura</a:t>
            </a:r>
            <a:r>
              <a:rPr lang="en-GB" sz="1200" dirty="0">
                <a:solidFill>
                  <a:srgbClr val="323232"/>
                </a:solidFill>
                <a:effectLst/>
                <a:latin typeface="Helvetica" pitchFamily="2" charset="0"/>
                <a:ea typeface="Times New Roman" panose="02020603050405020304" pitchFamily="18" charset="0"/>
              </a:rPr>
              <a:t> media platform.</a:t>
            </a:r>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22</a:t>
            </a:fld>
            <a:endParaRPr lang="en-US"/>
          </a:p>
        </p:txBody>
      </p:sp>
    </p:spTree>
    <p:extLst>
      <p:ext uri="{BB962C8B-B14F-4D97-AF65-F5344CB8AC3E}">
        <p14:creationId xmlns:p14="http://schemas.microsoft.com/office/powerpoint/2010/main" val="32125366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The OER Service also runs Open.Ed a one stop shop that provides access to open educational resources produced by staff and students across the university. </a:t>
            </a:r>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23</a:t>
            </a:fld>
            <a:endParaRPr lang="en-US"/>
          </a:p>
        </p:txBody>
      </p:sp>
    </p:spTree>
    <p:extLst>
      <p:ext uri="{BB962C8B-B14F-4D97-AF65-F5344CB8AC3E}">
        <p14:creationId xmlns:p14="http://schemas.microsoft.com/office/powerpoint/2010/main" val="23907205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323232"/>
                </a:solidFill>
                <a:effectLst/>
                <a:latin typeface="Helvetica" pitchFamily="2" charset="0"/>
                <a:ea typeface="Calibri" panose="020F0502020204030204" pitchFamily="34" charset="0"/>
                <a:cs typeface="Times New Roman" panose="02020603050405020304" pitchFamily="18" charset="0"/>
              </a:rPr>
              <a:t>Here at the University we trust colleagues to quality control their own teaching and learning resources, and we do not have a central OER repository because they are often unsustainable, and it can be difficult to encourage engagement. Instead, the Policy continues to encourage colleagues to share their open licensed teaching and learning materials in an appropriate repository or public-access website so that they can be discovered and re-used by others. </a:t>
            </a: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 </a:t>
            </a:r>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24</a:t>
            </a:fld>
            <a:endParaRPr lang="en-US"/>
          </a:p>
        </p:txBody>
      </p:sp>
    </p:spTree>
    <p:extLst>
      <p:ext uri="{BB962C8B-B14F-4D97-AF65-F5344CB8AC3E}">
        <p14:creationId xmlns:p14="http://schemas.microsoft.com/office/powerpoint/2010/main" val="28548063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The OER Service provides access to many channels for this purpose on both University and commercial services, and we aggregate a show case of Edinburgh’s OERs on the Open.Ed website.</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We don’t have is a formal peer review system for open educational resources.  The review process that different materials will undergo will depend on the nature of the resources themselves. So, we trust our academic staff to maintain the quality of their own teaching materials. Resources created for MOOCs in collaboration with our Online Course Production Service, will be reviewed by teams of academic experts. OERs created by students in the course of curriculum assignments will be formally assessed by their tutors and peers.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25</a:t>
            </a:fld>
            <a:endParaRPr lang="en-US"/>
          </a:p>
        </p:txBody>
      </p:sp>
    </p:spTree>
    <p:extLst>
      <p:ext uri="{BB962C8B-B14F-4D97-AF65-F5344CB8AC3E}">
        <p14:creationId xmlns:p14="http://schemas.microsoft.com/office/powerpoint/2010/main" val="14986445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0" dirty="0">
                <a:solidFill>
                  <a:srgbClr val="323232"/>
                </a:solidFill>
                <a:effectLst/>
                <a:latin typeface="Helvetica" pitchFamily="2" charset="0"/>
                <a:ea typeface="Times New Roman" panose="02020603050405020304" pitchFamily="18" charset="0"/>
                <a:cs typeface="Times New Roman" panose="02020603050405020304" pitchFamily="18" charset="0"/>
              </a:rPr>
              <a:t>As a result of this strategic commitment to OER, we have a wide range of open education practices going on across the University, but what I want to focus on for a moment are some examples of integrating open education into the curriculum, through co-creation and OER assignments.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dirty="0"/>
              <a:t>We’ve found that co-creating open knowledge and open educational resources through curriculum assignments can play a valuable role in developing core disciplinary competencies and transferable attributes, including digital and information literacy skills, </a:t>
            </a:r>
            <a:r>
              <a:rPr lang="en-GB" sz="1200" b="0" kern="1200" dirty="0">
                <a:solidFill>
                  <a:schemeClr val="tx1"/>
                </a:solidFill>
                <a:effectLst/>
                <a:latin typeface="+mn-lt"/>
                <a:ea typeface="+mn-ea"/>
                <a:cs typeface="+mn-cs"/>
              </a:rPr>
              <a:t>writing as public outreach, </a:t>
            </a:r>
            <a:r>
              <a:rPr lang="en-GB" dirty="0"/>
              <a:t>collaborative working</a:t>
            </a:r>
            <a:r>
              <a:rPr lang="en-GB" sz="1200" b="0" kern="1200" dirty="0">
                <a:solidFill>
                  <a:schemeClr val="tx1"/>
                </a:solidFill>
                <a:effectLst/>
                <a:latin typeface="+mn-lt"/>
                <a:ea typeface="+mn-ea"/>
                <a:cs typeface="+mn-cs"/>
              </a:rPr>
              <a:t>, information synthesis, copyright literacy, critical</a:t>
            </a:r>
            <a:r>
              <a:rPr lang="en-GB" dirty="0"/>
              <a:t> thinking,</a:t>
            </a:r>
            <a:r>
              <a:rPr lang="en-GB" sz="1200" b="0" kern="1200" dirty="0">
                <a:solidFill>
                  <a:schemeClr val="tx1"/>
                </a:solidFill>
                <a:effectLst/>
                <a:latin typeface="+mn-lt"/>
                <a:ea typeface="+mn-ea"/>
                <a:cs typeface="+mn-cs"/>
              </a:rPr>
              <a:t> source evaluation and data science.</a:t>
            </a:r>
            <a:r>
              <a:rPr lang="en-GB" dirty="0"/>
              <a:t> </a:t>
            </a:r>
            <a:endParaRPr lang="en-GB" dirty="0">
              <a:effectLst/>
            </a:endParaRPr>
          </a:p>
          <a:p>
            <a:endParaRPr lang="en-US" dirty="0"/>
          </a:p>
        </p:txBody>
      </p:sp>
      <p:sp>
        <p:nvSpPr>
          <p:cNvPr id="4" name="Slide Number Placeholder 3"/>
          <p:cNvSpPr>
            <a:spLocks noGrp="1"/>
          </p:cNvSpPr>
          <p:nvPr>
            <p:ph type="sldNum" sz="quarter" idx="10"/>
          </p:nvPr>
        </p:nvSpPr>
        <p:spPr/>
        <p:txBody>
          <a:bodyPr/>
          <a:lstStyle/>
          <a:p>
            <a:fld id="{B088F6AC-B2F3-D14D-87FD-3FA9436698DA}" type="slidenum">
              <a:rPr lang="en-US" smtClean="0"/>
              <a:t>26</a:t>
            </a:fld>
            <a:endParaRPr lang="en-US"/>
          </a:p>
        </p:txBody>
      </p:sp>
    </p:spTree>
    <p:extLst>
      <p:ext uri="{BB962C8B-B14F-4D97-AF65-F5344CB8AC3E}">
        <p14:creationId xmlns:p14="http://schemas.microsoft.com/office/powerpoint/2010/main" val="8008696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One successful example of open education and co-creation in the curriculum is the Geosciences Outreach Course.  This optional project-based course for final year Honours and taught Masters students, has been running for a number of years and attracts students from a range of degree programmes including Geology, Ecological and Environmental Sciences, Geophysics, Geography, Archaeology and Physics.   Over the course of two semesters, students design and undertake an outreach project that communicates some element of their field.  Students have an opportunity to work with a wide range of clients including schools, museums, outdoor centres, science centres, and community groups, to design and deliver resources for STEM engagement. These resources can include classroom teaching materials, websites, community events, presentations, and materials for museums and visitor centres. Students may work on project ideas suggested by the client, but they are also encouraged to develop their own ideas. Project work is led independently by the student and supervised and mentored by the course team and the client.</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27</a:t>
            </a:fld>
            <a:endParaRPr lang="en-US"/>
          </a:p>
        </p:txBody>
      </p:sp>
    </p:spTree>
    <p:extLst>
      <p:ext uri="{BB962C8B-B14F-4D97-AF65-F5344CB8AC3E}">
        <p14:creationId xmlns:p14="http://schemas.microsoft.com/office/powerpoint/2010/main" val="22362039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 This approach delivers significant benefits not just to students and staff, but also to the clients and the University.  Students have the opportunity to work in new and challenging environments, acquiring a range of transferable skills that enhance their employability.  Staff and postgraduate tutors benefit from disseminating and communicating their work to wider audiences, adding value to their teaching and funded research programmes, supporting knowledge exchange and wider dissemination of scientific research.  The client gains a product that can be reused and redeveloped, and knowledge and understanding of a wide range of scientific topics is disseminated to learners, schools and the general public. The University benefits by embedding community engagement in the curriculum, promoting collaboration and interdisciplinarity, and forging relationships with clients.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28</a:t>
            </a:fld>
            <a:endParaRPr lang="en-US"/>
          </a:p>
        </p:txBody>
      </p:sp>
    </p:spTree>
    <p:extLst>
      <p:ext uri="{BB962C8B-B14F-4D97-AF65-F5344CB8AC3E}">
        <p14:creationId xmlns:p14="http://schemas.microsoft.com/office/powerpoint/2010/main" val="39581561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The Geosciences Outreach course has proved to be hugely popular with both students and clients.  The course has received widespread recognition and a significant number of schools and other universities are exploring how they might adopt the model.</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solidFill>
                  <a:srgbClr val="323232"/>
                </a:solidFill>
                <a:effectLst/>
                <a:latin typeface="Helvetica" pitchFamily="2" charset="0"/>
                <a:ea typeface="Times New Roman" panose="02020603050405020304" pitchFamily="18" charset="0"/>
                <a:cs typeface="Times New Roman" panose="02020603050405020304" pitchFamily="18" charset="0"/>
              </a:rPr>
              <a:t>A key element of the Course is to develop resources with a legacy that can be reused by other communities and organisations. Open Content Curation student Interns employed by the University’s OER Service repurpose these materials to create open educational resources which are then shared online through Open.Ed and TES where they can be found and reused by other school teachers and learners.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29</a:t>
            </a:fld>
            <a:endParaRPr lang="en-US"/>
          </a:p>
        </p:txBody>
      </p:sp>
    </p:spTree>
    <p:extLst>
      <p:ext uri="{BB962C8B-B14F-4D97-AF65-F5344CB8AC3E}">
        <p14:creationId xmlns:p14="http://schemas.microsoft.com/office/powerpoint/2010/main" val="29864703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  Another successful integration of OER assignments into the curriculum is our postgraduate Digital futures for Learning module as part of the MSc in Digital Education. </a:t>
            </a:r>
            <a:endParaRPr lang="en-US" dirty="0"/>
          </a:p>
        </p:txBody>
      </p:sp>
      <p:sp>
        <p:nvSpPr>
          <p:cNvPr id="4" name="Slide Number Placeholder 3"/>
          <p:cNvSpPr>
            <a:spLocks noGrp="1"/>
          </p:cNvSpPr>
          <p:nvPr>
            <p:ph type="sldNum" sz="quarter" idx="5"/>
          </p:nvPr>
        </p:nvSpPr>
        <p:spPr/>
        <p:txBody>
          <a:bodyPr/>
          <a:lstStyle/>
          <a:p>
            <a:fld id="{E3C8A7B6-960D-1B42-8D2C-345CB7CBB50D}" type="slidenum">
              <a:rPr lang="en-US" smtClean="0"/>
              <a:t>30</a:t>
            </a:fld>
            <a:endParaRPr lang="en-US"/>
          </a:p>
        </p:txBody>
      </p:sp>
    </p:spTree>
    <p:extLst>
      <p:ext uri="{BB962C8B-B14F-4D97-AF65-F5344CB8AC3E}">
        <p14:creationId xmlns:p14="http://schemas.microsoft.com/office/powerpoint/2010/main" val="3520380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This course is mostly undertaken by current education professionals and the assignments: </a:t>
            </a:r>
            <a:endParaRPr lang="en-US" dirty="0"/>
          </a:p>
          <a:p>
            <a:endParaRPr lang="en-US" dirty="0"/>
          </a:p>
        </p:txBody>
      </p:sp>
      <p:sp>
        <p:nvSpPr>
          <p:cNvPr id="4" name="Slide Number Placeholder 3"/>
          <p:cNvSpPr>
            <a:spLocks noGrp="1"/>
          </p:cNvSpPr>
          <p:nvPr>
            <p:ph type="sldNum" sz="quarter" idx="10"/>
          </p:nvPr>
        </p:nvSpPr>
        <p:spPr/>
        <p:txBody>
          <a:bodyPr/>
          <a:lstStyle/>
          <a:p>
            <a:fld id="{B088F6AC-B2F3-D14D-87FD-3FA9436698DA}" type="slidenum">
              <a:rPr lang="en-US" smtClean="0"/>
              <a:t>31</a:t>
            </a:fld>
            <a:endParaRPr lang="en-US"/>
          </a:p>
        </p:txBody>
      </p:sp>
    </p:spTree>
    <p:extLst>
      <p:ext uri="{BB962C8B-B14F-4D97-AF65-F5344CB8AC3E}">
        <p14:creationId xmlns:p14="http://schemas.microsoft.com/office/powerpoint/2010/main" val="16794134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course </a:t>
            </a:r>
            <a:r>
              <a:rPr lang="en-US" dirty="0" err="1"/>
              <a:t>organiser</a:t>
            </a:r>
            <a:r>
              <a:rPr lang="en-US" dirty="0"/>
              <a:t> Dr Jen Ross has written an excellent blog post on her reflections of using OER as assignment in the course.</a:t>
            </a:r>
          </a:p>
        </p:txBody>
      </p:sp>
      <p:sp>
        <p:nvSpPr>
          <p:cNvPr id="4" name="Slide Number Placeholder 3"/>
          <p:cNvSpPr>
            <a:spLocks noGrp="1"/>
          </p:cNvSpPr>
          <p:nvPr>
            <p:ph type="sldNum" sz="quarter" idx="10"/>
          </p:nvPr>
        </p:nvSpPr>
        <p:spPr/>
        <p:txBody>
          <a:bodyPr/>
          <a:lstStyle/>
          <a:p>
            <a:fld id="{2B276766-99D9-1A44-B36D-D75BF177B5C9}" type="slidenum">
              <a:rPr lang="en-US" smtClean="0"/>
              <a:t>32</a:t>
            </a:fld>
            <a:endParaRPr lang="en-US"/>
          </a:p>
        </p:txBody>
      </p:sp>
    </p:spTree>
    <p:extLst>
      <p:ext uri="{BB962C8B-B14F-4D97-AF65-F5344CB8AC3E}">
        <p14:creationId xmlns:p14="http://schemas.microsoft.com/office/powerpoint/2010/main" val="14905652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you’d like to explore some of the resources made by the students you can find them on our </a:t>
            </a:r>
            <a:r>
              <a:rPr lang="en-US" dirty="0" err="1"/>
              <a:t>Open.ed</a:t>
            </a:r>
            <a:r>
              <a:rPr lang="en-US" dirty="0"/>
              <a:t> webpages.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0" dirty="0">
                <a:solidFill>
                  <a:srgbClr val="323232"/>
                </a:solidFill>
                <a:effectLst/>
                <a:latin typeface="Helvetica" pitchFamily="2" charset="0"/>
                <a:ea typeface="Times New Roman" panose="02020603050405020304" pitchFamily="18" charset="0"/>
                <a:cs typeface="Times New Roman" panose="02020603050405020304" pitchFamily="18" charset="0"/>
              </a:rPr>
              <a:t>These are just some examples of the way that open education and OER have been integrated into the curriculum here at the University of Edinburgh, and I hope they demonstrate how valuable co-creating open knowledge and open educational resources through curriculum assignments can be to develop essential digital skills, core competencies and transferable attributes.  There are many more examples I could share including academic blogging assignments, open resource lists, student created open journals, open textbooks, and playful approaches to developing information and copyright literacy skills</a:t>
            </a:r>
            <a:endParaRPr lang="en-US" dirty="0"/>
          </a:p>
          <a:p>
            <a:endParaRPr lang="en-US" dirty="0"/>
          </a:p>
        </p:txBody>
      </p:sp>
      <p:sp>
        <p:nvSpPr>
          <p:cNvPr id="4" name="Slide Number Placeholder 3"/>
          <p:cNvSpPr>
            <a:spLocks noGrp="1"/>
          </p:cNvSpPr>
          <p:nvPr>
            <p:ph type="sldNum" sz="quarter" idx="10"/>
          </p:nvPr>
        </p:nvSpPr>
        <p:spPr/>
        <p:txBody>
          <a:bodyPr/>
          <a:lstStyle/>
          <a:p>
            <a:fld id="{2B276766-99D9-1A44-B36D-D75BF177B5C9}" type="slidenum">
              <a:rPr lang="en-US" smtClean="0"/>
              <a:t>33</a:t>
            </a:fld>
            <a:endParaRPr lang="en-US"/>
          </a:p>
        </p:txBody>
      </p:sp>
    </p:spTree>
    <p:extLst>
      <p:ext uri="{BB962C8B-B14F-4D97-AF65-F5344CB8AC3E}">
        <p14:creationId xmlns:p14="http://schemas.microsoft.com/office/powerpoint/2010/main" val="15699095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1E5DD-6A37-1059-0EDD-7CED81C9C5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57FD1F-46AF-7A89-F6C0-07B7ED08BA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6AFD29-9274-DB44-568D-8EA55D681C2C}"/>
              </a:ext>
            </a:extLst>
          </p:cNvPr>
          <p:cNvSpPr>
            <a:spLocks noGrp="1"/>
          </p:cNvSpPr>
          <p:nvPr>
            <p:ph type="body" idx="1"/>
          </p:nvPr>
        </p:nvSpPr>
        <p:spPr/>
        <p:txBody>
          <a:bodyPr/>
          <a:lstStyle/>
          <a:p>
            <a:r>
              <a:rPr lang="en-US" dirty="0"/>
              <a:t>Wrapping up, looking back at our own experiences our recommendations for sustainable institutional strategic support for OER are:</a:t>
            </a:r>
          </a:p>
        </p:txBody>
      </p:sp>
      <p:sp>
        <p:nvSpPr>
          <p:cNvPr id="4" name="Slide Number Placeholder 3">
            <a:extLst>
              <a:ext uri="{FF2B5EF4-FFF2-40B4-BE49-F238E27FC236}">
                <a16:creationId xmlns:a16="http://schemas.microsoft.com/office/drawing/2014/main" id="{D7324E26-04DA-29CA-AD90-F53F4F769267}"/>
              </a:ext>
            </a:extLst>
          </p:cNvPr>
          <p:cNvSpPr>
            <a:spLocks noGrp="1"/>
          </p:cNvSpPr>
          <p:nvPr>
            <p:ph type="sldNum" sz="quarter" idx="5"/>
          </p:nvPr>
        </p:nvSpPr>
        <p:spPr/>
        <p:txBody>
          <a:bodyPr/>
          <a:lstStyle/>
          <a:p>
            <a:fld id="{E3C8A7B6-960D-1B42-8D2C-345CB7CBB50D}" type="slidenum">
              <a:rPr lang="en-US" smtClean="0"/>
              <a:t>34</a:t>
            </a:fld>
            <a:endParaRPr lang="en-US"/>
          </a:p>
        </p:txBody>
      </p:sp>
    </p:spTree>
    <p:extLst>
      <p:ext uri="{BB962C8B-B14F-4D97-AF65-F5344CB8AC3E}">
        <p14:creationId xmlns:p14="http://schemas.microsoft.com/office/powerpoint/2010/main" val="22798105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corporate title">
    <p:bg>
      <p:bgPr>
        <a:solidFill>
          <a:srgbClr val="575757"/>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4DFB59D7-8BF0-B0BB-F501-52E4496F4D93}"/>
              </a:ext>
            </a:extLst>
          </p:cNvPr>
          <p:cNvSpPr>
            <a:spLocks noGrp="1"/>
          </p:cNvSpPr>
          <p:nvPr>
            <p:ph type="pic" sz="quarter" idx="10"/>
          </p:nvPr>
        </p:nvSpPr>
        <p:spPr>
          <a:xfrm>
            <a:off x="107950" y="1268413"/>
            <a:ext cx="12084050" cy="4679950"/>
          </a:xfrm>
        </p:spPr>
        <p:txBody>
          <a:bodyPr/>
          <a:lstStyle/>
          <a:p>
            <a:r>
              <a:rPr lang="en-GB"/>
              <a:t>Click icon to add picture</a:t>
            </a:r>
            <a:endParaRPr lang="en-US"/>
          </a:p>
        </p:txBody>
      </p:sp>
      <p:sp>
        <p:nvSpPr>
          <p:cNvPr id="6" name="Title 1">
            <a:extLst>
              <a:ext uri="{FF2B5EF4-FFF2-40B4-BE49-F238E27FC236}">
                <a16:creationId xmlns:a16="http://schemas.microsoft.com/office/drawing/2014/main" id="{49D5666F-78C4-C248-B33B-502B434B3BE3}"/>
              </a:ext>
            </a:extLst>
          </p:cNvPr>
          <p:cNvSpPr>
            <a:spLocks noGrp="1"/>
          </p:cNvSpPr>
          <p:nvPr>
            <p:ph type="ctrTitle" hasCustomPrompt="1"/>
          </p:nvPr>
        </p:nvSpPr>
        <p:spPr>
          <a:xfrm>
            <a:off x="515938" y="1678252"/>
            <a:ext cx="5490050" cy="3861540"/>
          </a:xfrm>
        </p:spPr>
        <p:txBody>
          <a:bodyPr anchor="ctr" anchorCtr="0">
            <a:noAutofit/>
          </a:bodyPr>
          <a:lstStyle>
            <a:lvl1pPr algn="l">
              <a:defRPr sz="6600" b="0" i="0">
                <a:solidFill>
                  <a:schemeClr val="bg1"/>
                </a:solidFill>
                <a:latin typeface="Source Sans Pro Light" panose="020B0403030403020204" pitchFamily="34" charset="0"/>
                <a:cs typeface="Arial" panose="020B0604020202020204" pitchFamily="34" charset="0"/>
              </a:defRPr>
            </a:lvl1pPr>
          </a:lstStyle>
          <a:p>
            <a:r>
              <a:rPr lang="en-GB"/>
              <a:t>Edit master title</a:t>
            </a:r>
          </a:p>
        </p:txBody>
      </p:sp>
      <p:sp>
        <p:nvSpPr>
          <p:cNvPr id="3" name="Rectangle 2">
            <a:extLst>
              <a:ext uri="{FF2B5EF4-FFF2-40B4-BE49-F238E27FC236}">
                <a16:creationId xmlns:a16="http://schemas.microsoft.com/office/drawing/2014/main" id="{D517693A-1FF2-C341-8BF0-1BF6B3B211B8}"/>
              </a:ext>
            </a:extLst>
          </p:cNvPr>
          <p:cNvSpPr/>
          <p:nvPr userDrawn="1"/>
        </p:nvSpPr>
        <p:spPr>
          <a:xfrm>
            <a:off x="0" y="0"/>
            <a:ext cx="108000" cy="6858000"/>
          </a:xfrm>
          <a:prstGeom prst="rect">
            <a:avLst/>
          </a:prstGeom>
          <a:solidFill>
            <a:srgbClr val="D500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B70AD3D-1C96-B7AA-3635-BCA6FC18D7C1}"/>
              </a:ext>
            </a:extLst>
          </p:cNvPr>
          <p:cNvSpPr/>
          <p:nvPr userDrawn="1"/>
        </p:nvSpPr>
        <p:spPr>
          <a:xfrm>
            <a:off x="108000" y="0"/>
            <a:ext cx="12084000" cy="1268712"/>
          </a:xfrm>
          <a:prstGeom prst="rect">
            <a:avLst/>
          </a:prstGeom>
          <a:solidFill>
            <a:srgbClr val="04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6C768A2-9943-B484-B20F-821B82CB6F5C}"/>
              </a:ext>
            </a:extLst>
          </p:cNvPr>
          <p:cNvSpPr/>
          <p:nvPr userDrawn="1"/>
        </p:nvSpPr>
        <p:spPr>
          <a:xfrm>
            <a:off x="108000" y="5949335"/>
            <a:ext cx="12084000" cy="899691"/>
          </a:xfrm>
          <a:prstGeom prst="rect">
            <a:avLst/>
          </a:prstGeom>
          <a:solidFill>
            <a:srgbClr val="04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026CD3A2-25E8-BC5A-CFAE-E7FEB9E5526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5256" y="292356"/>
            <a:ext cx="2850000" cy="684000"/>
          </a:xfrm>
          <a:prstGeom prst="rect">
            <a:avLst/>
          </a:prstGeom>
        </p:spPr>
      </p:pic>
      <p:pic>
        <p:nvPicPr>
          <p:cNvPr id="13" name="Graphic 12">
            <a:extLst>
              <a:ext uri="{FF2B5EF4-FFF2-40B4-BE49-F238E27FC236}">
                <a16:creationId xmlns:a16="http://schemas.microsoft.com/office/drawing/2014/main" id="{E25D946E-3512-8749-A662-17868627D57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87452" y="1269968"/>
            <a:ext cx="1604548" cy="4678109"/>
          </a:xfrm>
          <a:prstGeom prst="rect">
            <a:avLst/>
          </a:prstGeom>
        </p:spPr>
      </p:pic>
      <p:pic>
        <p:nvPicPr>
          <p:cNvPr id="17" name="Graphic 16">
            <a:extLst>
              <a:ext uri="{FF2B5EF4-FFF2-40B4-BE49-F238E27FC236}">
                <a16:creationId xmlns:a16="http://schemas.microsoft.com/office/drawing/2014/main" id="{78FFBDD6-1D90-FB32-FD67-74D0416FD416}"/>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88000" y="6037361"/>
            <a:ext cx="2532732" cy="723638"/>
          </a:xfrm>
          <a:prstGeom prst="rect">
            <a:avLst/>
          </a:prstGeom>
        </p:spPr>
      </p:pic>
      <p:sp>
        <p:nvSpPr>
          <p:cNvPr id="19" name="Text Placeholder 18">
            <a:extLst>
              <a:ext uri="{FF2B5EF4-FFF2-40B4-BE49-F238E27FC236}">
                <a16:creationId xmlns:a16="http://schemas.microsoft.com/office/drawing/2014/main" id="{5E081675-654F-FE5A-D4CF-BE92A7B6A87A}"/>
              </a:ext>
            </a:extLst>
          </p:cNvPr>
          <p:cNvSpPr>
            <a:spLocks noGrp="1"/>
          </p:cNvSpPr>
          <p:nvPr>
            <p:ph type="body" sz="quarter" idx="11" hasCustomPrompt="1"/>
          </p:nvPr>
        </p:nvSpPr>
        <p:spPr>
          <a:xfrm>
            <a:off x="515938" y="6083268"/>
            <a:ext cx="8459787" cy="631825"/>
          </a:xfrm>
        </p:spPr>
        <p:txBody>
          <a:bodyPr lIns="0" tIns="0" rIns="0" bIns="0" anchor="ctr" anchorCtr="0">
            <a:normAutofit/>
          </a:bodyPr>
          <a:lstStyle>
            <a:lvl1pPr marL="0" indent="0">
              <a:buNone/>
              <a:defRPr sz="2000" b="0" i="0">
                <a:solidFill>
                  <a:schemeClr val="bg2"/>
                </a:solidFill>
                <a:latin typeface="Source Sans Pro Light" panose="020B0403030403020204" pitchFamily="34" charset="0"/>
              </a:defRPr>
            </a:lvl1pPr>
            <a:lvl2pPr marL="457200" indent="0">
              <a:buNone/>
              <a:defRPr b="0" i="0">
                <a:solidFill>
                  <a:schemeClr val="bg2"/>
                </a:solidFill>
                <a:latin typeface="Source Sans Pro Light" panose="020B0403030403020204" pitchFamily="34" charset="0"/>
              </a:defRPr>
            </a:lvl2pPr>
            <a:lvl3pPr marL="914400" indent="0">
              <a:buNone/>
              <a:defRPr b="0" i="0">
                <a:solidFill>
                  <a:schemeClr val="bg2"/>
                </a:solidFill>
                <a:latin typeface="Source Sans Pro Light" panose="020B0403030403020204" pitchFamily="34" charset="0"/>
              </a:defRPr>
            </a:lvl3pPr>
            <a:lvl4pPr marL="1371600" indent="0">
              <a:buNone/>
              <a:defRPr b="0" i="0">
                <a:solidFill>
                  <a:schemeClr val="bg2"/>
                </a:solidFill>
                <a:latin typeface="Source Sans Pro Light" panose="020B0403030403020204" pitchFamily="34" charset="0"/>
              </a:defRPr>
            </a:lvl4pPr>
            <a:lvl5pPr marL="1828800" indent="0">
              <a:buNone/>
              <a:defRPr b="0" i="0">
                <a:solidFill>
                  <a:schemeClr val="bg2"/>
                </a:solidFill>
                <a:latin typeface="Source Sans Pro Light" panose="020B0403030403020204" pitchFamily="34" charset="0"/>
              </a:defRPr>
            </a:lvl5pPr>
          </a:lstStyle>
          <a:p>
            <a:pPr lvl="0"/>
            <a:r>
              <a:rPr lang="en-GB"/>
              <a:t>Presenter  |  XX Month 2023</a:t>
            </a:r>
            <a:endParaRPr lang="en-US"/>
          </a:p>
        </p:txBody>
      </p:sp>
    </p:spTree>
    <p:extLst>
      <p:ext uri="{BB962C8B-B14F-4D97-AF65-F5344CB8AC3E}">
        <p14:creationId xmlns:p14="http://schemas.microsoft.com/office/powerpoint/2010/main" val="2925212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 corporate title">
    <p:bg>
      <p:bgPr>
        <a:solidFill>
          <a:srgbClr val="041E4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9D5666F-78C4-C248-B33B-502B434B3BE3}"/>
              </a:ext>
            </a:extLst>
          </p:cNvPr>
          <p:cNvSpPr>
            <a:spLocks noGrp="1"/>
          </p:cNvSpPr>
          <p:nvPr>
            <p:ph type="ctrTitle" hasCustomPrompt="1"/>
          </p:nvPr>
        </p:nvSpPr>
        <p:spPr>
          <a:xfrm>
            <a:off x="515938" y="1678252"/>
            <a:ext cx="9630602" cy="3861540"/>
          </a:xfrm>
        </p:spPr>
        <p:txBody>
          <a:bodyPr anchor="ctr" anchorCtr="0">
            <a:noAutofit/>
          </a:bodyPr>
          <a:lstStyle>
            <a:lvl1pPr algn="l">
              <a:defRPr sz="6600" b="0" i="0">
                <a:solidFill>
                  <a:schemeClr val="bg1"/>
                </a:solidFill>
                <a:latin typeface="Source Sans Pro Light" panose="020B0403030403020204" pitchFamily="34" charset="0"/>
                <a:cs typeface="Arial" panose="020B0604020202020204" pitchFamily="34" charset="0"/>
              </a:defRPr>
            </a:lvl1pPr>
          </a:lstStyle>
          <a:p>
            <a:r>
              <a:rPr lang="en-GB"/>
              <a:t>Edit master title</a:t>
            </a:r>
          </a:p>
        </p:txBody>
      </p:sp>
      <p:sp>
        <p:nvSpPr>
          <p:cNvPr id="3" name="Rectangle 2">
            <a:extLst>
              <a:ext uri="{FF2B5EF4-FFF2-40B4-BE49-F238E27FC236}">
                <a16:creationId xmlns:a16="http://schemas.microsoft.com/office/drawing/2014/main" id="{D517693A-1FF2-C341-8BF0-1BF6B3B211B8}"/>
              </a:ext>
            </a:extLst>
          </p:cNvPr>
          <p:cNvSpPr/>
          <p:nvPr userDrawn="1"/>
        </p:nvSpPr>
        <p:spPr>
          <a:xfrm>
            <a:off x="0" y="0"/>
            <a:ext cx="10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B70AD3D-1C96-B7AA-3635-BCA6FC18D7C1}"/>
              </a:ext>
            </a:extLst>
          </p:cNvPr>
          <p:cNvSpPr/>
          <p:nvPr userDrawn="1"/>
        </p:nvSpPr>
        <p:spPr>
          <a:xfrm>
            <a:off x="108000" y="0"/>
            <a:ext cx="12084000" cy="1268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6C768A2-9943-B484-B20F-821B82CB6F5C}"/>
              </a:ext>
            </a:extLst>
          </p:cNvPr>
          <p:cNvSpPr/>
          <p:nvPr userDrawn="1"/>
        </p:nvSpPr>
        <p:spPr>
          <a:xfrm>
            <a:off x="108000" y="5949335"/>
            <a:ext cx="12084000" cy="899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026CD3A2-25E8-BC5A-CFAE-E7FEB9E5526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15256" y="292356"/>
            <a:ext cx="2850000" cy="684000"/>
          </a:xfrm>
          <a:prstGeom prst="rect">
            <a:avLst/>
          </a:prstGeom>
        </p:spPr>
      </p:pic>
      <p:pic>
        <p:nvPicPr>
          <p:cNvPr id="13" name="Graphic 12">
            <a:extLst>
              <a:ext uri="{FF2B5EF4-FFF2-40B4-BE49-F238E27FC236}">
                <a16:creationId xmlns:a16="http://schemas.microsoft.com/office/drawing/2014/main" id="{E25D946E-3512-8749-A662-17868627D57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87452" y="1269968"/>
            <a:ext cx="1604547" cy="4678109"/>
          </a:xfrm>
          <a:prstGeom prst="rect">
            <a:avLst/>
          </a:prstGeom>
        </p:spPr>
      </p:pic>
      <p:pic>
        <p:nvPicPr>
          <p:cNvPr id="17" name="Graphic 16">
            <a:extLst>
              <a:ext uri="{FF2B5EF4-FFF2-40B4-BE49-F238E27FC236}">
                <a16:creationId xmlns:a16="http://schemas.microsoft.com/office/drawing/2014/main" id="{78FFBDD6-1D90-FB32-FD67-74D0416FD416}"/>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9288000" y="6037361"/>
            <a:ext cx="2532732" cy="723637"/>
          </a:xfrm>
          <a:prstGeom prst="rect">
            <a:avLst/>
          </a:prstGeom>
        </p:spPr>
      </p:pic>
      <p:sp>
        <p:nvSpPr>
          <p:cNvPr id="19" name="Text Placeholder 18">
            <a:extLst>
              <a:ext uri="{FF2B5EF4-FFF2-40B4-BE49-F238E27FC236}">
                <a16:creationId xmlns:a16="http://schemas.microsoft.com/office/drawing/2014/main" id="{5E081675-654F-FE5A-D4CF-BE92A7B6A87A}"/>
              </a:ext>
            </a:extLst>
          </p:cNvPr>
          <p:cNvSpPr>
            <a:spLocks noGrp="1"/>
          </p:cNvSpPr>
          <p:nvPr>
            <p:ph type="body" sz="quarter" idx="11" hasCustomPrompt="1"/>
          </p:nvPr>
        </p:nvSpPr>
        <p:spPr>
          <a:xfrm>
            <a:off x="515938" y="6083268"/>
            <a:ext cx="8459787" cy="631825"/>
          </a:xfrm>
        </p:spPr>
        <p:txBody>
          <a:bodyPr lIns="0" tIns="0" rIns="0" bIns="0" anchor="ctr" anchorCtr="0">
            <a:normAutofit/>
          </a:bodyPr>
          <a:lstStyle>
            <a:lvl1pPr marL="0" indent="0">
              <a:buNone/>
              <a:defRPr sz="2000" b="0" i="0">
                <a:solidFill>
                  <a:schemeClr val="tx1"/>
                </a:solidFill>
                <a:latin typeface="Source Sans Pro Light" panose="020B0403030403020204" pitchFamily="34" charset="0"/>
              </a:defRPr>
            </a:lvl1pPr>
            <a:lvl2pPr marL="457200" indent="0">
              <a:buNone/>
              <a:defRPr b="0" i="0">
                <a:solidFill>
                  <a:schemeClr val="bg2"/>
                </a:solidFill>
                <a:latin typeface="Source Sans Pro Light" panose="020B0403030403020204" pitchFamily="34" charset="0"/>
              </a:defRPr>
            </a:lvl2pPr>
            <a:lvl3pPr marL="914400" indent="0">
              <a:buNone/>
              <a:defRPr b="0" i="0">
                <a:solidFill>
                  <a:schemeClr val="bg2"/>
                </a:solidFill>
                <a:latin typeface="Source Sans Pro Light" panose="020B0403030403020204" pitchFamily="34" charset="0"/>
              </a:defRPr>
            </a:lvl3pPr>
            <a:lvl4pPr marL="1371600" indent="0">
              <a:buNone/>
              <a:defRPr b="0" i="0">
                <a:solidFill>
                  <a:schemeClr val="bg2"/>
                </a:solidFill>
                <a:latin typeface="Source Sans Pro Light" panose="020B0403030403020204" pitchFamily="34" charset="0"/>
              </a:defRPr>
            </a:lvl4pPr>
            <a:lvl5pPr marL="1828800" indent="0">
              <a:buNone/>
              <a:defRPr b="0" i="0">
                <a:solidFill>
                  <a:schemeClr val="bg2"/>
                </a:solidFill>
                <a:latin typeface="Source Sans Pro Light" panose="020B0403030403020204" pitchFamily="34" charset="0"/>
              </a:defRPr>
            </a:lvl5pPr>
          </a:lstStyle>
          <a:p>
            <a:pPr lvl="0"/>
            <a:r>
              <a:rPr lang="en-GB"/>
              <a:t>Presenter  |  XX Month 2023</a:t>
            </a:r>
            <a:endParaRPr lang="en-US"/>
          </a:p>
        </p:txBody>
      </p:sp>
    </p:spTree>
    <p:extLst>
      <p:ext uri="{BB962C8B-B14F-4D97-AF65-F5344CB8AC3E}">
        <p14:creationId xmlns:p14="http://schemas.microsoft.com/office/powerpoint/2010/main" val="3574787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Mixed content - corporate simple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Source Sans Pro Light" panose="020B0403030403020204" pitchFamily="34" charset="0"/>
              </a:defRPr>
            </a:lvl1pPr>
          </a:lstStyle>
          <a:p>
            <a:r>
              <a:rPr lang="en-GB"/>
              <a:t>Click to edit Master title style</a:t>
            </a:r>
          </a:p>
        </p:txBody>
      </p:sp>
      <p:sp>
        <p:nvSpPr>
          <p:cNvPr id="3" name="Content Placeholder 2"/>
          <p:cNvSpPr>
            <a:spLocks noGrp="1"/>
          </p:cNvSpPr>
          <p:nvPr>
            <p:ph sz="half" idx="1"/>
          </p:nvPr>
        </p:nvSpPr>
        <p:spPr>
          <a:xfrm>
            <a:off x="515938" y="1719263"/>
            <a:ext cx="5400675" cy="4050049"/>
          </a:xfrm>
        </p:spPr>
        <p:txBody>
          <a:bodyPr lIns="0" tIns="0" rIns="0" bIns="0">
            <a:normAutofit/>
          </a:bodyPr>
          <a:lstStyle>
            <a:lvl1pPr marL="228600" indent="-228600">
              <a:buClr>
                <a:schemeClr val="accent1"/>
              </a:buClr>
              <a:buFont typeface="Wingdings" pitchFamily="2" charset="2"/>
              <a:buChar char="§"/>
              <a:defRPr b="0" i="0">
                <a:latin typeface="Source Sans Pro Light" panose="020B0403030403020204" pitchFamily="34" charset="0"/>
              </a:defRPr>
            </a:lvl1pPr>
            <a:lvl2pPr marL="685800" indent="-228600">
              <a:buClr>
                <a:schemeClr val="tx2"/>
              </a:buClr>
              <a:buFont typeface="Wingdings" pitchFamily="2" charset="2"/>
              <a:buChar char="§"/>
              <a:defRPr b="0" i="0">
                <a:latin typeface="Source Sans Pro Light" panose="020B0403030403020204" pitchFamily="34" charset="0"/>
              </a:defRPr>
            </a:lvl2pPr>
            <a:lvl3pPr marL="1143000" indent="-228600">
              <a:buClr>
                <a:schemeClr val="tx2"/>
              </a:buClr>
              <a:buFont typeface="Wingdings" pitchFamily="2" charset="2"/>
              <a:buChar char="§"/>
              <a:defRPr b="0" i="0">
                <a:latin typeface="Source Sans Pro Light" panose="020B0403030403020204" pitchFamily="34" charset="0"/>
              </a:defRPr>
            </a:lvl3pPr>
            <a:lvl4pPr marL="1600200" indent="-228600">
              <a:buClr>
                <a:schemeClr val="tx2"/>
              </a:buClr>
              <a:buFont typeface="Wingdings" pitchFamily="2" charset="2"/>
              <a:buChar char="§"/>
              <a:defRPr b="0" i="0">
                <a:latin typeface="Source Sans Pro Light" panose="020B0403030403020204" pitchFamily="34" charset="0"/>
              </a:defRPr>
            </a:lvl4pPr>
            <a:lvl5pPr marL="2057400" indent="-228600">
              <a:buClr>
                <a:schemeClr val="tx2"/>
              </a:buClr>
              <a:buFont typeface="Wingdings" pitchFamily="2" charset="2"/>
              <a:buChar char="§"/>
              <a:defRPr b="0" i="0">
                <a:latin typeface="Source Sans Pro Light" panose="020B04030304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Content Placeholder 2">
            <a:extLst>
              <a:ext uri="{FF2B5EF4-FFF2-40B4-BE49-F238E27FC236}">
                <a16:creationId xmlns:a16="http://schemas.microsoft.com/office/drawing/2014/main" id="{3B24B25E-9AA0-7A5A-38BA-4C185178D572}"/>
              </a:ext>
            </a:extLst>
          </p:cNvPr>
          <p:cNvSpPr>
            <a:spLocks noGrp="1"/>
          </p:cNvSpPr>
          <p:nvPr>
            <p:ph sz="half" idx="10"/>
          </p:nvPr>
        </p:nvSpPr>
        <p:spPr>
          <a:xfrm>
            <a:off x="6275388" y="1719264"/>
            <a:ext cx="5400676" cy="4050048"/>
          </a:xfrm>
        </p:spPr>
        <p:txBody>
          <a:bodyPr lIns="0" tIns="0" rIns="0" bIns="0">
            <a:normAutofit/>
          </a:bodyPr>
          <a:lstStyle>
            <a:lvl1pPr marL="228600" indent="-228600">
              <a:buClr>
                <a:schemeClr val="accent1"/>
              </a:buClr>
              <a:buFont typeface="Wingdings" pitchFamily="2" charset="2"/>
              <a:buChar char="§"/>
              <a:defRPr b="0" i="0">
                <a:latin typeface="Source Sans Pro Light" panose="020B0403030403020204" pitchFamily="34" charset="0"/>
              </a:defRPr>
            </a:lvl1pPr>
            <a:lvl2pPr marL="685800" indent="-228600">
              <a:buClr>
                <a:schemeClr val="tx2"/>
              </a:buClr>
              <a:buFont typeface="Wingdings" pitchFamily="2" charset="2"/>
              <a:buChar char="§"/>
              <a:defRPr b="0" i="0">
                <a:latin typeface="Source Sans Pro Light" panose="020B0403030403020204" pitchFamily="34" charset="0"/>
              </a:defRPr>
            </a:lvl2pPr>
            <a:lvl3pPr marL="1143000" indent="-228600">
              <a:buClr>
                <a:schemeClr val="tx2"/>
              </a:buClr>
              <a:buFont typeface="Wingdings" pitchFamily="2" charset="2"/>
              <a:buChar char="§"/>
              <a:defRPr b="0" i="0">
                <a:latin typeface="Source Sans Pro Light" panose="020B0403030403020204" pitchFamily="34" charset="0"/>
              </a:defRPr>
            </a:lvl3pPr>
            <a:lvl4pPr marL="1600200" indent="-228600">
              <a:buClr>
                <a:schemeClr val="tx2"/>
              </a:buClr>
              <a:buFont typeface="Wingdings" pitchFamily="2" charset="2"/>
              <a:buChar char="§"/>
              <a:defRPr b="0" i="0">
                <a:latin typeface="Source Sans Pro Light" panose="020B0403030403020204" pitchFamily="34" charset="0"/>
              </a:defRPr>
            </a:lvl4pPr>
            <a:lvl5pPr marL="2057400" indent="-228600">
              <a:buClr>
                <a:schemeClr val="tx2"/>
              </a:buClr>
              <a:buFont typeface="Wingdings" pitchFamily="2" charset="2"/>
              <a:buChar char="§"/>
              <a:defRPr b="0" i="0">
                <a:latin typeface="Source Sans Pro Light" panose="020B04030304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6">
            <a:extLst>
              <a:ext uri="{FF2B5EF4-FFF2-40B4-BE49-F238E27FC236}">
                <a16:creationId xmlns:a16="http://schemas.microsoft.com/office/drawing/2014/main" id="{3C175ABA-A14D-42AD-3A99-9101DEA8A767}"/>
              </a:ext>
            </a:extLst>
          </p:cNvPr>
          <p:cNvSpPr/>
          <p:nvPr userDrawn="1"/>
        </p:nvSpPr>
        <p:spPr>
          <a:xfrm>
            <a:off x="0" y="5949335"/>
            <a:ext cx="12192000" cy="908665"/>
          </a:xfrm>
          <a:prstGeom prst="rect">
            <a:avLst/>
          </a:prstGeom>
          <a:solidFill>
            <a:srgbClr val="04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D31DA346-56EB-0A0F-4386-1564EFF166B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5256" y="6095252"/>
            <a:ext cx="2532732" cy="607856"/>
          </a:xfrm>
          <a:prstGeom prst="rect">
            <a:avLst/>
          </a:prstGeom>
        </p:spPr>
      </p:pic>
      <p:pic>
        <p:nvPicPr>
          <p:cNvPr id="10" name="Graphic 9">
            <a:extLst>
              <a:ext uri="{FF2B5EF4-FFF2-40B4-BE49-F238E27FC236}">
                <a16:creationId xmlns:a16="http://schemas.microsoft.com/office/drawing/2014/main" id="{9760FA2E-4AB2-0986-1B7C-7DF761688016}"/>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48000" y="6090568"/>
            <a:ext cx="2160288" cy="617225"/>
          </a:xfrm>
          <a:prstGeom prst="rect">
            <a:avLst/>
          </a:prstGeom>
        </p:spPr>
      </p:pic>
    </p:spTree>
    <p:extLst>
      <p:ext uri="{BB962C8B-B14F-4D97-AF65-F5344CB8AC3E}">
        <p14:creationId xmlns:p14="http://schemas.microsoft.com/office/powerpoint/2010/main" val="1344972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727" userDrawn="1">
          <p15:clr>
            <a:srgbClr val="FBAE40"/>
          </p15:clr>
        </p15:guide>
        <p15:guide id="2" pos="3953" userDrawn="1">
          <p15:clr>
            <a:srgbClr val="FBAE40"/>
          </p15:clr>
        </p15:guide>
        <p15:guide id="3" orient="horz" pos="1083"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Mixed content - corporate simple 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Source Sans Pro Light" panose="020B0403030403020204" pitchFamily="34" charset="0"/>
              </a:defRPr>
            </a:lvl1pPr>
          </a:lstStyle>
          <a:p>
            <a:r>
              <a:rPr lang="en-GB"/>
              <a:t>Click to edit Master title style</a:t>
            </a:r>
          </a:p>
        </p:txBody>
      </p:sp>
      <p:sp>
        <p:nvSpPr>
          <p:cNvPr id="3" name="Content Placeholder 2"/>
          <p:cNvSpPr>
            <a:spLocks noGrp="1"/>
          </p:cNvSpPr>
          <p:nvPr>
            <p:ph idx="1"/>
          </p:nvPr>
        </p:nvSpPr>
        <p:spPr>
          <a:xfrm>
            <a:off x="515937" y="1719263"/>
            <a:ext cx="11160125" cy="4160837"/>
          </a:xfrm>
        </p:spPr>
        <p:txBody>
          <a:bodyPr lIns="0" tIns="0" rIns="0" bIns="0"/>
          <a:lstStyle>
            <a:lvl1pPr marL="228600" indent="-228600">
              <a:buClr>
                <a:schemeClr val="accent1"/>
              </a:buClr>
              <a:buFont typeface="Wingdings" pitchFamily="2" charset="2"/>
              <a:buChar char="§"/>
              <a:defRPr b="0" i="0">
                <a:latin typeface="Source Sans Pro Light" panose="020B0403030403020204" pitchFamily="34" charset="0"/>
              </a:defRPr>
            </a:lvl1pPr>
            <a:lvl2pPr marL="685800" indent="-228600">
              <a:buClr>
                <a:schemeClr val="tx2"/>
              </a:buClr>
              <a:buFont typeface="Wingdings" pitchFamily="2" charset="2"/>
              <a:buChar char="§"/>
              <a:defRPr b="0" i="0">
                <a:latin typeface="Source Sans Pro Light" panose="020B0403030403020204" pitchFamily="34" charset="0"/>
              </a:defRPr>
            </a:lvl2pPr>
            <a:lvl3pPr marL="1143000" indent="-228600">
              <a:buClr>
                <a:schemeClr val="tx2"/>
              </a:buClr>
              <a:buFont typeface="Wingdings" pitchFamily="2" charset="2"/>
              <a:buChar char="§"/>
              <a:defRPr b="0" i="0">
                <a:latin typeface="Source Sans Pro Light" panose="020B0403030403020204" pitchFamily="34" charset="0"/>
              </a:defRPr>
            </a:lvl3pPr>
            <a:lvl4pPr marL="1600200" indent="-228600">
              <a:buClr>
                <a:schemeClr val="tx2"/>
              </a:buClr>
              <a:buFont typeface="Wingdings" pitchFamily="2" charset="2"/>
              <a:buChar char="§"/>
              <a:defRPr b="0" i="0">
                <a:latin typeface="Source Sans Pro Light" panose="020B0403030403020204" pitchFamily="34" charset="0"/>
              </a:defRPr>
            </a:lvl4pPr>
            <a:lvl5pPr marL="2057400" indent="-228600">
              <a:buClr>
                <a:schemeClr val="tx2"/>
              </a:buClr>
              <a:buFont typeface="Wingdings" pitchFamily="2" charset="2"/>
              <a:buChar char="§"/>
              <a:defRPr b="0" i="0">
                <a:latin typeface="Source Sans Pro Light" panose="020B04030304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Rectangle 3">
            <a:extLst>
              <a:ext uri="{FF2B5EF4-FFF2-40B4-BE49-F238E27FC236}">
                <a16:creationId xmlns:a16="http://schemas.microsoft.com/office/drawing/2014/main" id="{57527B79-14DA-7CEB-E89E-EEC46C1F80E1}"/>
              </a:ext>
            </a:extLst>
          </p:cNvPr>
          <p:cNvSpPr/>
          <p:nvPr userDrawn="1"/>
        </p:nvSpPr>
        <p:spPr>
          <a:xfrm>
            <a:off x="0" y="5949335"/>
            <a:ext cx="12192000" cy="908665"/>
          </a:xfrm>
          <a:prstGeom prst="rect">
            <a:avLst/>
          </a:prstGeom>
          <a:solidFill>
            <a:srgbClr val="04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88C9719F-8D52-CDB0-EB9A-43146463D97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5256" y="6095252"/>
            <a:ext cx="2532732" cy="607856"/>
          </a:xfrm>
          <a:prstGeom prst="rect">
            <a:avLst/>
          </a:prstGeom>
        </p:spPr>
      </p:pic>
      <p:pic>
        <p:nvPicPr>
          <p:cNvPr id="6" name="Graphic 5">
            <a:extLst>
              <a:ext uri="{FF2B5EF4-FFF2-40B4-BE49-F238E27FC236}">
                <a16:creationId xmlns:a16="http://schemas.microsoft.com/office/drawing/2014/main" id="{01D424B3-A072-D03B-8860-02F0AD7E792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48000" y="6090568"/>
            <a:ext cx="2160288" cy="617225"/>
          </a:xfrm>
          <a:prstGeom prst="rect">
            <a:avLst/>
          </a:prstGeom>
        </p:spPr>
      </p:pic>
    </p:spTree>
    <p:extLst>
      <p:ext uri="{BB962C8B-B14F-4D97-AF65-F5344CB8AC3E}">
        <p14:creationId xmlns:p14="http://schemas.microsoft.com/office/powerpoint/2010/main" val="2489432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083"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Mixed content - corporate simple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5937" y="560817"/>
            <a:ext cx="6930243" cy="707896"/>
          </a:xfrm>
        </p:spPr>
        <p:txBody>
          <a:bodyPr/>
          <a:lstStyle>
            <a:lvl1pPr>
              <a:defRPr b="0" i="0">
                <a:latin typeface="Source Sans Pro Light" panose="020B0403030403020204" pitchFamily="34" charset="0"/>
              </a:defRPr>
            </a:lvl1pPr>
          </a:lstStyle>
          <a:p>
            <a:r>
              <a:rPr lang="en-GB"/>
              <a:t>Click to edit Master title style</a:t>
            </a:r>
          </a:p>
        </p:txBody>
      </p:sp>
      <p:sp>
        <p:nvSpPr>
          <p:cNvPr id="3" name="Content Placeholder 2"/>
          <p:cNvSpPr>
            <a:spLocks noGrp="1"/>
          </p:cNvSpPr>
          <p:nvPr>
            <p:ph sz="half" idx="1"/>
          </p:nvPr>
        </p:nvSpPr>
        <p:spPr>
          <a:xfrm>
            <a:off x="515938" y="1719263"/>
            <a:ext cx="6930242" cy="4050049"/>
          </a:xfrm>
        </p:spPr>
        <p:txBody>
          <a:bodyPr lIns="0" tIns="0" rIns="0" bIns="0">
            <a:normAutofit/>
          </a:bodyPr>
          <a:lstStyle>
            <a:lvl1pPr marL="228600" indent="-228600">
              <a:buClr>
                <a:schemeClr val="accent1"/>
              </a:buClr>
              <a:buFont typeface="Wingdings" pitchFamily="2" charset="2"/>
              <a:buChar char="§"/>
              <a:defRPr b="0" i="0">
                <a:latin typeface="Source Sans Pro Light" panose="020B0403030403020204" pitchFamily="34" charset="0"/>
              </a:defRPr>
            </a:lvl1pPr>
            <a:lvl2pPr marL="685800" indent="-228600">
              <a:buClr>
                <a:schemeClr val="tx2"/>
              </a:buClr>
              <a:buFont typeface="Wingdings" pitchFamily="2" charset="2"/>
              <a:buChar char="§"/>
              <a:defRPr b="0" i="0">
                <a:latin typeface="Source Sans Pro Light" panose="020B0403030403020204" pitchFamily="34" charset="0"/>
              </a:defRPr>
            </a:lvl2pPr>
            <a:lvl3pPr marL="1143000" indent="-228600">
              <a:buClr>
                <a:schemeClr val="tx2"/>
              </a:buClr>
              <a:buFont typeface="Wingdings" pitchFamily="2" charset="2"/>
              <a:buChar char="§"/>
              <a:defRPr b="0" i="0">
                <a:latin typeface="Source Sans Pro Light" panose="020B0403030403020204" pitchFamily="34" charset="0"/>
              </a:defRPr>
            </a:lvl3pPr>
            <a:lvl4pPr marL="1600200" indent="-228600">
              <a:buClr>
                <a:schemeClr val="tx2"/>
              </a:buClr>
              <a:buFont typeface="Wingdings" pitchFamily="2" charset="2"/>
              <a:buChar char="§"/>
              <a:defRPr b="0" i="0">
                <a:latin typeface="Source Sans Pro Light" panose="020B0403030403020204" pitchFamily="34" charset="0"/>
              </a:defRPr>
            </a:lvl4pPr>
            <a:lvl5pPr marL="2057400" indent="-228600">
              <a:buClr>
                <a:schemeClr val="tx2"/>
              </a:buClr>
              <a:buFont typeface="Wingdings" pitchFamily="2" charset="2"/>
              <a:buChar char="§"/>
              <a:defRPr b="0" i="0">
                <a:latin typeface="Source Sans Pro Light" panose="020B04030304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6">
            <a:extLst>
              <a:ext uri="{FF2B5EF4-FFF2-40B4-BE49-F238E27FC236}">
                <a16:creationId xmlns:a16="http://schemas.microsoft.com/office/drawing/2014/main" id="{3C175ABA-A14D-42AD-3A99-9101DEA8A767}"/>
              </a:ext>
            </a:extLst>
          </p:cNvPr>
          <p:cNvSpPr/>
          <p:nvPr userDrawn="1"/>
        </p:nvSpPr>
        <p:spPr>
          <a:xfrm>
            <a:off x="0" y="5949335"/>
            <a:ext cx="12192000" cy="908665"/>
          </a:xfrm>
          <a:prstGeom prst="rect">
            <a:avLst/>
          </a:prstGeom>
          <a:solidFill>
            <a:srgbClr val="04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D31DA346-56EB-0A0F-4386-1564EFF166B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5256" y="6095252"/>
            <a:ext cx="2532732" cy="607856"/>
          </a:xfrm>
          <a:prstGeom prst="rect">
            <a:avLst/>
          </a:prstGeom>
        </p:spPr>
      </p:pic>
      <p:pic>
        <p:nvPicPr>
          <p:cNvPr id="10" name="Graphic 9">
            <a:extLst>
              <a:ext uri="{FF2B5EF4-FFF2-40B4-BE49-F238E27FC236}">
                <a16:creationId xmlns:a16="http://schemas.microsoft.com/office/drawing/2014/main" id="{9760FA2E-4AB2-0986-1B7C-7DF761688016}"/>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48000" y="6090568"/>
            <a:ext cx="2160288" cy="617225"/>
          </a:xfrm>
          <a:prstGeom prst="rect">
            <a:avLst/>
          </a:prstGeom>
        </p:spPr>
      </p:pic>
      <p:sp>
        <p:nvSpPr>
          <p:cNvPr id="6" name="Picture Placeholder 5">
            <a:extLst>
              <a:ext uri="{FF2B5EF4-FFF2-40B4-BE49-F238E27FC236}">
                <a16:creationId xmlns:a16="http://schemas.microsoft.com/office/drawing/2014/main" id="{974697A2-40F0-7DB3-CE3D-16F6E60D3095}"/>
              </a:ext>
            </a:extLst>
          </p:cNvPr>
          <p:cNvSpPr>
            <a:spLocks noGrp="1"/>
          </p:cNvSpPr>
          <p:nvPr>
            <p:ph type="pic" sz="quarter" idx="10"/>
          </p:nvPr>
        </p:nvSpPr>
        <p:spPr>
          <a:xfrm>
            <a:off x="7716838" y="0"/>
            <a:ext cx="4475162" cy="5940361"/>
          </a:xfrm>
        </p:spPr>
        <p:txBody>
          <a:bodyPr/>
          <a:lstStyle/>
          <a:p>
            <a:r>
              <a:rPr lang="en-GB"/>
              <a:t>Click icon to add picture</a:t>
            </a:r>
            <a:endParaRPr lang="en-US"/>
          </a:p>
        </p:txBody>
      </p:sp>
    </p:spTree>
    <p:extLst>
      <p:ext uri="{BB962C8B-B14F-4D97-AF65-F5344CB8AC3E}">
        <p14:creationId xmlns:p14="http://schemas.microsoft.com/office/powerpoint/2010/main" val="1817800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727" userDrawn="1">
          <p15:clr>
            <a:srgbClr val="FBAE40"/>
          </p15:clr>
        </p15:guide>
        <p15:guide id="2" pos="3953" userDrawn="1">
          <p15:clr>
            <a:srgbClr val="FBAE40"/>
          </p15:clr>
        </p15:guide>
        <p15:guide id="3" orient="horz" pos="1083"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Mixed content - corporate simple 2">
    <p:bg>
      <p:bgPr>
        <a:solidFill>
          <a:srgbClr val="041E4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solidFill>
                  <a:schemeClr val="bg1"/>
                </a:solidFill>
                <a:latin typeface="Source Sans Pro Light" panose="020B0403030403020204" pitchFamily="34" charset="0"/>
              </a:defRPr>
            </a:lvl1pPr>
          </a:lstStyle>
          <a:p>
            <a:r>
              <a:rPr lang="en-GB"/>
              <a:t>Click to edit Master title style</a:t>
            </a:r>
          </a:p>
        </p:txBody>
      </p:sp>
      <p:sp>
        <p:nvSpPr>
          <p:cNvPr id="3" name="Content Placeholder 2"/>
          <p:cNvSpPr>
            <a:spLocks noGrp="1"/>
          </p:cNvSpPr>
          <p:nvPr>
            <p:ph sz="half" idx="1"/>
          </p:nvPr>
        </p:nvSpPr>
        <p:spPr>
          <a:xfrm>
            <a:off x="515938" y="1719263"/>
            <a:ext cx="5400675" cy="4050049"/>
          </a:xfrm>
        </p:spPr>
        <p:txBody>
          <a:bodyPr lIns="0" tIns="0" rIns="0" bIns="0">
            <a:normAutofit/>
          </a:bodyPr>
          <a:lstStyle>
            <a:lvl1pPr marL="228600" indent="-228600">
              <a:buClr>
                <a:schemeClr val="accent1"/>
              </a:buClr>
              <a:buFont typeface="Wingdings" pitchFamily="2" charset="2"/>
              <a:buChar char="§"/>
              <a:defRPr b="0" i="0">
                <a:solidFill>
                  <a:schemeClr val="bg1"/>
                </a:solidFill>
                <a:latin typeface="Source Sans Pro Light" panose="020B0403030403020204" pitchFamily="34" charset="0"/>
              </a:defRPr>
            </a:lvl1pPr>
            <a:lvl2pPr marL="6858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2pPr>
            <a:lvl3pPr marL="11430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3pPr>
            <a:lvl4pPr marL="16002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4pPr>
            <a:lvl5pPr marL="20574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Content Placeholder 2">
            <a:extLst>
              <a:ext uri="{FF2B5EF4-FFF2-40B4-BE49-F238E27FC236}">
                <a16:creationId xmlns:a16="http://schemas.microsoft.com/office/drawing/2014/main" id="{3B24B25E-9AA0-7A5A-38BA-4C185178D572}"/>
              </a:ext>
            </a:extLst>
          </p:cNvPr>
          <p:cNvSpPr>
            <a:spLocks noGrp="1"/>
          </p:cNvSpPr>
          <p:nvPr>
            <p:ph sz="half" idx="10"/>
          </p:nvPr>
        </p:nvSpPr>
        <p:spPr>
          <a:xfrm>
            <a:off x="6275388" y="1719264"/>
            <a:ext cx="5400676" cy="4050048"/>
          </a:xfrm>
        </p:spPr>
        <p:txBody>
          <a:bodyPr lIns="0" tIns="0" rIns="0" bIns="0">
            <a:normAutofit/>
          </a:bodyPr>
          <a:lstStyle>
            <a:lvl1pPr marL="228600" indent="-228600">
              <a:buClr>
                <a:schemeClr val="accent1"/>
              </a:buClr>
              <a:buFont typeface="Wingdings" pitchFamily="2" charset="2"/>
              <a:buChar char="§"/>
              <a:defRPr b="0" i="0">
                <a:solidFill>
                  <a:schemeClr val="bg1"/>
                </a:solidFill>
                <a:latin typeface="Source Sans Pro Light" panose="020B0403030403020204" pitchFamily="34" charset="0"/>
              </a:defRPr>
            </a:lvl1pPr>
            <a:lvl2pPr marL="6858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2pPr>
            <a:lvl3pPr marL="11430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3pPr>
            <a:lvl4pPr marL="16002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4pPr>
            <a:lvl5pPr marL="20574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9" name="Graphic 8">
            <a:extLst>
              <a:ext uri="{FF2B5EF4-FFF2-40B4-BE49-F238E27FC236}">
                <a16:creationId xmlns:a16="http://schemas.microsoft.com/office/drawing/2014/main" id="{D31DA346-56EB-0A0F-4386-1564EFF166B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5256" y="6095252"/>
            <a:ext cx="2532732" cy="607856"/>
          </a:xfrm>
          <a:prstGeom prst="rect">
            <a:avLst/>
          </a:prstGeom>
        </p:spPr>
      </p:pic>
      <p:pic>
        <p:nvPicPr>
          <p:cNvPr id="10" name="Graphic 9">
            <a:extLst>
              <a:ext uri="{FF2B5EF4-FFF2-40B4-BE49-F238E27FC236}">
                <a16:creationId xmlns:a16="http://schemas.microsoft.com/office/drawing/2014/main" id="{9760FA2E-4AB2-0986-1B7C-7DF761688016}"/>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48000" y="6090568"/>
            <a:ext cx="2160288" cy="617225"/>
          </a:xfrm>
          <a:prstGeom prst="rect">
            <a:avLst/>
          </a:prstGeom>
        </p:spPr>
      </p:pic>
      <p:cxnSp>
        <p:nvCxnSpPr>
          <p:cNvPr id="6" name="Straight Connector 5">
            <a:extLst>
              <a:ext uri="{FF2B5EF4-FFF2-40B4-BE49-F238E27FC236}">
                <a16:creationId xmlns:a16="http://schemas.microsoft.com/office/drawing/2014/main" id="{A1E36FAF-F7FA-1F50-9776-3A229BBAACD4}"/>
              </a:ext>
            </a:extLst>
          </p:cNvPr>
          <p:cNvCxnSpPr>
            <a:cxnSpLocks/>
          </p:cNvCxnSpPr>
          <p:nvPr userDrawn="1"/>
        </p:nvCxnSpPr>
        <p:spPr>
          <a:xfrm>
            <a:off x="0" y="5931347"/>
            <a:ext cx="121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8875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727" userDrawn="1">
          <p15:clr>
            <a:srgbClr val="FBAE40"/>
          </p15:clr>
        </p15:guide>
        <p15:guide id="2" pos="3953" userDrawn="1">
          <p15:clr>
            <a:srgbClr val="FBAE40"/>
          </p15:clr>
        </p15:guide>
        <p15:guide id="3" orient="horz" pos="1083"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Mixed content - corporate simple 2">
    <p:bg>
      <p:bgPr>
        <a:solidFill>
          <a:srgbClr val="041E4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solidFill>
                  <a:schemeClr val="bg1"/>
                </a:solidFill>
                <a:latin typeface="Source Sans Pro Light" panose="020B0403030403020204" pitchFamily="34" charset="0"/>
              </a:defRPr>
            </a:lvl1pPr>
          </a:lstStyle>
          <a:p>
            <a:r>
              <a:rPr lang="en-GB"/>
              <a:t>Click to edit Master title style</a:t>
            </a:r>
          </a:p>
        </p:txBody>
      </p:sp>
      <p:sp>
        <p:nvSpPr>
          <p:cNvPr id="3" name="Content Placeholder 2"/>
          <p:cNvSpPr>
            <a:spLocks noGrp="1"/>
          </p:cNvSpPr>
          <p:nvPr>
            <p:ph sz="half" idx="1"/>
          </p:nvPr>
        </p:nvSpPr>
        <p:spPr>
          <a:xfrm>
            <a:off x="515938" y="1719263"/>
            <a:ext cx="11160124" cy="4050049"/>
          </a:xfrm>
        </p:spPr>
        <p:txBody>
          <a:bodyPr lIns="0" tIns="0" rIns="0" bIns="0">
            <a:normAutofit/>
          </a:bodyPr>
          <a:lstStyle>
            <a:lvl1pPr marL="228600" indent="-228600">
              <a:buClr>
                <a:schemeClr val="accent1"/>
              </a:buClr>
              <a:buFont typeface="Wingdings" pitchFamily="2" charset="2"/>
              <a:buChar char="§"/>
              <a:defRPr b="0" i="0">
                <a:solidFill>
                  <a:schemeClr val="bg1"/>
                </a:solidFill>
                <a:latin typeface="Source Sans Pro Light" panose="020B0403030403020204" pitchFamily="34" charset="0"/>
              </a:defRPr>
            </a:lvl1pPr>
            <a:lvl2pPr marL="6858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2pPr>
            <a:lvl3pPr marL="11430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3pPr>
            <a:lvl4pPr marL="16002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4pPr>
            <a:lvl5pPr marL="20574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9" name="Graphic 8">
            <a:extLst>
              <a:ext uri="{FF2B5EF4-FFF2-40B4-BE49-F238E27FC236}">
                <a16:creationId xmlns:a16="http://schemas.microsoft.com/office/drawing/2014/main" id="{D31DA346-56EB-0A0F-4386-1564EFF166B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5256" y="6095252"/>
            <a:ext cx="2532732" cy="607856"/>
          </a:xfrm>
          <a:prstGeom prst="rect">
            <a:avLst/>
          </a:prstGeom>
        </p:spPr>
      </p:pic>
      <p:pic>
        <p:nvPicPr>
          <p:cNvPr id="10" name="Graphic 9">
            <a:extLst>
              <a:ext uri="{FF2B5EF4-FFF2-40B4-BE49-F238E27FC236}">
                <a16:creationId xmlns:a16="http://schemas.microsoft.com/office/drawing/2014/main" id="{9760FA2E-4AB2-0986-1B7C-7DF761688016}"/>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48000" y="6090568"/>
            <a:ext cx="2160288" cy="617225"/>
          </a:xfrm>
          <a:prstGeom prst="rect">
            <a:avLst/>
          </a:prstGeom>
        </p:spPr>
      </p:pic>
      <p:cxnSp>
        <p:nvCxnSpPr>
          <p:cNvPr id="6" name="Straight Connector 5">
            <a:extLst>
              <a:ext uri="{FF2B5EF4-FFF2-40B4-BE49-F238E27FC236}">
                <a16:creationId xmlns:a16="http://schemas.microsoft.com/office/drawing/2014/main" id="{A1E36FAF-F7FA-1F50-9776-3A229BBAACD4}"/>
              </a:ext>
            </a:extLst>
          </p:cNvPr>
          <p:cNvCxnSpPr>
            <a:cxnSpLocks/>
          </p:cNvCxnSpPr>
          <p:nvPr userDrawn="1"/>
        </p:nvCxnSpPr>
        <p:spPr>
          <a:xfrm>
            <a:off x="0" y="5931347"/>
            <a:ext cx="121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4734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727" userDrawn="1">
          <p15:clr>
            <a:srgbClr val="FBAE40"/>
          </p15:clr>
        </p15:guide>
        <p15:guide id="2" pos="3953" userDrawn="1">
          <p15:clr>
            <a:srgbClr val="FBAE40"/>
          </p15:clr>
        </p15:guide>
        <p15:guide id="3" orient="horz" pos="1083"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Mixed content - corporate simple 2">
    <p:bg>
      <p:bgPr>
        <a:solidFill>
          <a:srgbClr val="041E4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5937" y="560817"/>
            <a:ext cx="6930243" cy="707896"/>
          </a:xfrm>
        </p:spPr>
        <p:txBody>
          <a:bodyPr/>
          <a:lstStyle>
            <a:lvl1pPr>
              <a:defRPr b="0" i="0">
                <a:solidFill>
                  <a:schemeClr val="bg1"/>
                </a:solidFill>
                <a:latin typeface="Source Sans Pro Light" panose="020B0403030403020204" pitchFamily="34" charset="0"/>
              </a:defRPr>
            </a:lvl1pPr>
          </a:lstStyle>
          <a:p>
            <a:r>
              <a:rPr lang="en-GB"/>
              <a:t>Click to edit Master title style</a:t>
            </a:r>
          </a:p>
        </p:txBody>
      </p:sp>
      <p:sp>
        <p:nvSpPr>
          <p:cNvPr id="3" name="Content Placeholder 2"/>
          <p:cNvSpPr>
            <a:spLocks noGrp="1"/>
          </p:cNvSpPr>
          <p:nvPr>
            <p:ph sz="half" idx="1"/>
          </p:nvPr>
        </p:nvSpPr>
        <p:spPr>
          <a:xfrm>
            <a:off x="515938" y="1719263"/>
            <a:ext cx="6930242" cy="4050049"/>
          </a:xfrm>
        </p:spPr>
        <p:txBody>
          <a:bodyPr lIns="0" tIns="0" rIns="0" bIns="0">
            <a:normAutofit/>
          </a:bodyPr>
          <a:lstStyle>
            <a:lvl1pPr marL="228600" indent="-228600">
              <a:buClr>
                <a:schemeClr val="accent1"/>
              </a:buClr>
              <a:buFont typeface="Wingdings" pitchFamily="2" charset="2"/>
              <a:buChar char="§"/>
              <a:defRPr b="0" i="0">
                <a:solidFill>
                  <a:schemeClr val="bg1"/>
                </a:solidFill>
                <a:latin typeface="Source Sans Pro Light" panose="020B0403030403020204" pitchFamily="34" charset="0"/>
              </a:defRPr>
            </a:lvl1pPr>
            <a:lvl2pPr marL="6858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2pPr>
            <a:lvl3pPr marL="11430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3pPr>
            <a:lvl4pPr marL="16002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4pPr>
            <a:lvl5pPr marL="2057400" indent="-228600">
              <a:buClr>
                <a:schemeClr val="tx2">
                  <a:lumMod val="40000"/>
                  <a:lumOff val="60000"/>
                </a:schemeClr>
              </a:buClr>
              <a:buFont typeface="Wingdings" pitchFamily="2" charset="2"/>
              <a:buChar char="§"/>
              <a:defRPr b="0" i="0">
                <a:solidFill>
                  <a:schemeClr val="bg1"/>
                </a:solidFill>
                <a:latin typeface="Source Sans Pro Light" panose="020B04030304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9" name="Graphic 8">
            <a:extLst>
              <a:ext uri="{FF2B5EF4-FFF2-40B4-BE49-F238E27FC236}">
                <a16:creationId xmlns:a16="http://schemas.microsoft.com/office/drawing/2014/main" id="{D31DA346-56EB-0A0F-4386-1564EFF166B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5256" y="6095252"/>
            <a:ext cx="2532732" cy="607856"/>
          </a:xfrm>
          <a:prstGeom prst="rect">
            <a:avLst/>
          </a:prstGeom>
        </p:spPr>
      </p:pic>
      <p:pic>
        <p:nvPicPr>
          <p:cNvPr id="10" name="Graphic 9">
            <a:extLst>
              <a:ext uri="{FF2B5EF4-FFF2-40B4-BE49-F238E27FC236}">
                <a16:creationId xmlns:a16="http://schemas.microsoft.com/office/drawing/2014/main" id="{9760FA2E-4AB2-0986-1B7C-7DF761688016}"/>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48000" y="6090568"/>
            <a:ext cx="2160288" cy="617225"/>
          </a:xfrm>
          <a:prstGeom prst="rect">
            <a:avLst/>
          </a:prstGeom>
        </p:spPr>
      </p:pic>
      <p:sp>
        <p:nvSpPr>
          <p:cNvPr id="6" name="Picture Placeholder 5">
            <a:extLst>
              <a:ext uri="{FF2B5EF4-FFF2-40B4-BE49-F238E27FC236}">
                <a16:creationId xmlns:a16="http://schemas.microsoft.com/office/drawing/2014/main" id="{974697A2-40F0-7DB3-CE3D-16F6E60D3095}"/>
              </a:ext>
            </a:extLst>
          </p:cNvPr>
          <p:cNvSpPr>
            <a:spLocks noGrp="1"/>
          </p:cNvSpPr>
          <p:nvPr>
            <p:ph type="pic" sz="quarter" idx="10"/>
          </p:nvPr>
        </p:nvSpPr>
        <p:spPr>
          <a:xfrm>
            <a:off x="7716838" y="1"/>
            <a:ext cx="4475162" cy="5931346"/>
          </a:xfrm>
        </p:spPr>
        <p:txBody>
          <a:bodyPr/>
          <a:lstStyle>
            <a:lvl1pPr>
              <a:defRPr>
                <a:solidFill>
                  <a:schemeClr val="bg1"/>
                </a:solidFill>
              </a:defRPr>
            </a:lvl1pPr>
          </a:lstStyle>
          <a:p>
            <a:r>
              <a:rPr lang="en-GB"/>
              <a:t>Click icon to add picture</a:t>
            </a:r>
            <a:endParaRPr lang="en-US"/>
          </a:p>
        </p:txBody>
      </p:sp>
      <p:cxnSp>
        <p:nvCxnSpPr>
          <p:cNvPr id="4" name="Straight Connector 3">
            <a:extLst>
              <a:ext uri="{FF2B5EF4-FFF2-40B4-BE49-F238E27FC236}">
                <a16:creationId xmlns:a16="http://schemas.microsoft.com/office/drawing/2014/main" id="{28E133AF-1996-E9D0-0493-F45387BDC924}"/>
              </a:ext>
            </a:extLst>
          </p:cNvPr>
          <p:cNvCxnSpPr>
            <a:cxnSpLocks/>
          </p:cNvCxnSpPr>
          <p:nvPr userDrawn="1"/>
        </p:nvCxnSpPr>
        <p:spPr>
          <a:xfrm>
            <a:off x="0" y="5931347"/>
            <a:ext cx="121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8742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727" userDrawn="1">
          <p15:clr>
            <a:srgbClr val="FBAE40"/>
          </p15:clr>
        </p15:guide>
        <p15:guide id="2" pos="3953" userDrawn="1">
          <p15:clr>
            <a:srgbClr val="FBAE40"/>
          </p15:clr>
        </p15:guide>
        <p15:guide id="3" orient="horz" pos="108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ixed content - corporate side bar">
    <p:bg>
      <p:bgPr>
        <a:solidFill>
          <a:srgbClr val="575757"/>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4703DBFE-C670-2BE3-2E0F-1A4CBDFB247D}"/>
              </a:ext>
            </a:extLst>
          </p:cNvPr>
          <p:cNvSpPr>
            <a:spLocks noGrp="1"/>
          </p:cNvSpPr>
          <p:nvPr>
            <p:ph type="pic" sz="quarter" idx="10"/>
          </p:nvPr>
        </p:nvSpPr>
        <p:spPr>
          <a:xfrm>
            <a:off x="0" y="0"/>
            <a:ext cx="9234488" cy="6858000"/>
          </a:xfrm>
        </p:spPr>
        <p:txBody>
          <a:bodyPr/>
          <a:lstStyle/>
          <a:p>
            <a:r>
              <a:rPr lang="en-GB"/>
              <a:t>Click icon to add picture</a:t>
            </a:r>
            <a:endParaRPr lang="en-US"/>
          </a:p>
        </p:txBody>
      </p:sp>
      <p:sp>
        <p:nvSpPr>
          <p:cNvPr id="2" name="Title 1"/>
          <p:cNvSpPr>
            <a:spLocks noGrp="1"/>
          </p:cNvSpPr>
          <p:nvPr>
            <p:ph type="title"/>
          </p:nvPr>
        </p:nvSpPr>
        <p:spPr>
          <a:xfrm>
            <a:off x="515256" y="552107"/>
            <a:ext cx="8281104" cy="896629"/>
          </a:xfrm>
        </p:spPr>
        <p:txBody>
          <a:bodyPr/>
          <a:lstStyle>
            <a:lvl1pPr>
              <a:defRPr b="0" i="0">
                <a:solidFill>
                  <a:schemeClr val="bg1"/>
                </a:solidFill>
                <a:latin typeface="Source Sans Pro Light" panose="020B0403030403020204" pitchFamily="34" charset="0"/>
              </a:defRPr>
            </a:lvl1pPr>
          </a:lstStyle>
          <a:p>
            <a:r>
              <a:rPr lang="en-GB"/>
              <a:t>Click to edit Master title style</a:t>
            </a:r>
          </a:p>
        </p:txBody>
      </p:sp>
      <p:sp>
        <p:nvSpPr>
          <p:cNvPr id="9" name="Rectangle 8">
            <a:extLst>
              <a:ext uri="{FF2B5EF4-FFF2-40B4-BE49-F238E27FC236}">
                <a16:creationId xmlns:a16="http://schemas.microsoft.com/office/drawing/2014/main" id="{981F78E1-E4C5-B3F0-3650-E9299473FEEE}"/>
              </a:ext>
            </a:extLst>
          </p:cNvPr>
          <p:cNvSpPr/>
          <p:nvPr userDrawn="1"/>
        </p:nvSpPr>
        <p:spPr>
          <a:xfrm>
            <a:off x="9234248" y="1"/>
            <a:ext cx="2957752" cy="6858000"/>
          </a:xfrm>
          <a:prstGeom prst="rect">
            <a:avLst/>
          </a:prstGeom>
          <a:solidFill>
            <a:srgbClr val="04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CC8E07D3-3E83-AD28-F2BC-DA652750A05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5256" y="6095252"/>
            <a:ext cx="2532732" cy="607856"/>
          </a:xfrm>
          <a:prstGeom prst="rect">
            <a:avLst/>
          </a:prstGeom>
        </p:spPr>
      </p:pic>
      <p:pic>
        <p:nvPicPr>
          <p:cNvPr id="11" name="Graphic 10">
            <a:extLst>
              <a:ext uri="{FF2B5EF4-FFF2-40B4-BE49-F238E27FC236}">
                <a16:creationId xmlns:a16="http://schemas.microsoft.com/office/drawing/2014/main" id="{79A121F8-4542-61B1-E16E-3CDFFF0AA53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48000" y="6090568"/>
            <a:ext cx="2160288" cy="617225"/>
          </a:xfrm>
          <a:prstGeom prst="rect">
            <a:avLst/>
          </a:prstGeom>
        </p:spPr>
      </p:pic>
      <p:sp>
        <p:nvSpPr>
          <p:cNvPr id="16" name="Text Placeholder 15">
            <a:extLst>
              <a:ext uri="{FF2B5EF4-FFF2-40B4-BE49-F238E27FC236}">
                <a16:creationId xmlns:a16="http://schemas.microsoft.com/office/drawing/2014/main" id="{5367A049-D03D-996F-712B-13B72E722560}"/>
              </a:ext>
            </a:extLst>
          </p:cNvPr>
          <p:cNvSpPr>
            <a:spLocks noGrp="1"/>
          </p:cNvSpPr>
          <p:nvPr>
            <p:ph type="body" sz="quarter" idx="11" hasCustomPrompt="1"/>
          </p:nvPr>
        </p:nvSpPr>
        <p:spPr>
          <a:xfrm>
            <a:off x="9452649" y="552451"/>
            <a:ext cx="2520950" cy="3326609"/>
          </a:xfrm>
        </p:spPr>
        <p:txBody>
          <a:bodyPr/>
          <a:lstStyle>
            <a:lvl1pPr marL="0" indent="0" algn="ctr">
              <a:buFontTx/>
              <a:buNone/>
              <a:defRPr b="0" i="1">
                <a:solidFill>
                  <a:schemeClr val="bg1"/>
                </a:solidFill>
                <a:latin typeface="Crimson Pro Black" pitchFamily="2" charset="77"/>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GB"/>
              <a:t>“Quote can go here. Quote can go here. Quote can go here. Quote can go here. Quote can go here. Quote can go here.”</a:t>
            </a:r>
            <a:endParaRPr lang="en-US"/>
          </a:p>
        </p:txBody>
      </p:sp>
      <p:sp>
        <p:nvSpPr>
          <p:cNvPr id="18" name="Text Placeholder 17">
            <a:extLst>
              <a:ext uri="{FF2B5EF4-FFF2-40B4-BE49-F238E27FC236}">
                <a16:creationId xmlns:a16="http://schemas.microsoft.com/office/drawing/2014/main" id="{4334385D-06CE-5F7B-442A-CEADB34ABF1C}"/>
              </a:ext>
            </a:extLst>
          </p:cNvPr>
          <p:cNvSpPr>
            <a:spLocks noGrp="1"/>
          </p:cNvSpPr>
          <p:nvPr>
            <p:ph type="body" sz="quarter" idx="12" hasCustomPrompt="1"/>
          </p:nvPr>
        </p:nvSpPr>
        <p:spPr>
          <a:xfrm>
            <a:off x="9451975" y="3879850"/>
            <a:ext cx="2520950" cy="719138"/>
          </a:xfrm>
        </p:spPr>
        <p:txBody>
          <a:bodyPr>
            <a:noAutofit/>
          </a:bodyPr>
          <a:lstStyle>
            <a:lvl1pPr marL="0" indent="0" algn="ctr">
              <a:buFontTx/>
              <a:buNone/>
              <a:defRPr sz="1400" b="1" i="0">
                <a:solidFill>
                  <a:srgbClr val="D50032"/>
                </a:solidFill>
                <a:latin typeface="Source Sans Pro Semibold" panose="020B0503030403020204" pitchFamily="34" charset="0"/>
              </a:defRPr>
            </a:lvl1pPr>
            <a:lvl2pPr marL="457200" indent="0">
              <a:buFontTx/>
              <a:buNone/>
              <a:defRPr sz="1600" b="0" i="0">
                <a:solidFill>
                  <a:schemeClr val="accent1"/>
                </a:solidFill>
                <a:latin typeface="Source Sans Pro" panose="020B0503030403020204" pitchFamily="34" charset="0"/>
              </a:defRPr>
            </a:lvl2pPr>
            <a:lvl3pPr marL="914400" indent="0">
              <a:buFontTx/>
              <a:buNone/>
              <a:defRPr sz="1600" b="0" i="0">
                <a:solidFill>
                  <a:schemeClr val="accent1"/>
                </a:solidFill>
                <a:latin typeface="Source Sans Pro" panose="020B0503030403020204" pitchFamily="34" charset="0"/>
              </a:defRPr>
            </a:lvl3pPr>
            <a:lvl4pPr marL="1371600" indent="0">
              <a:buFontTx/>
              <a:buNone/>
              <a:defRPr sz="1600" b="0" i="0">
                <a:solidFill>
                  <a:schemeClr val="accent1"/>
                </a:solidFill>
                <a:latin typeface="Source Sans Pro" panose="020B0503030403020204" pitchFamily="34" charset="0"/>
              </a:defRPr>
            </a:lvl4pPr>
            <a:lvl5pPr marL="1828800" indent="0">
              <a:buFontTx/>
              <a:buNone/>
              <a:defRPr sz="1600" b="0" i="0">
                <a:solidFill>
                  <a:schemeClr val="accent1"/>
                </a:solidFill>
                <a:latin typeface="Source Sans Pro" panose="020B0503030403020204" pitchFamily="34" charset="0"/>
              </a:defRPr>
            </a:lvl5pPr>
          </a:lstStyle>
          <a:p>
            <a:pPr lvl="0"/>
            <a:r>
              <a:rPr lang="en-GB"/>
              <a:t>Person’s Name  |  Title</a:t>
            </a:r>
            <a:endParaRPr lang="en-US"/>
          </a:p>
        </p:txBody>
      </p:sp>
    </p:spTree>
    <p:extLst>
      <p:ext uri="{BB962C8B-B14F-4D97-AF65-F5344CB8AC3E}">
        <p14:creationId xmlns:p14="http://schemas.microsoft.com/office/powerpoint/2010/main" val="3964029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Mixed content - corporate side bar">
    <p:bg>
      <p:bgPr>
        <a:solidFill>
          <a:srgbClr val="575757"/>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4703DBFE-C670-2BE3-2E0F-1A4CBDFB247D}"/>
              </a:ext>
            </a:extLst>
          </p:cNvPr>
          <p:cNvSpPr>
            <a:spLocks noGrp="1"/>
          </p:cNvSpPr>
          <p:nvPr>
            <p:ph type="pic" sz="quarter" idx="10"/>
          </p:nvPr>
        </p:nvSpPr>
        <p:spPr>
          <a:xfrm>
            <a:off x="0" y="0"/>
            <a:ext cx="12192000" cy="6858000"/>
          </a:xfrm>
        </p:spPr>
        <p:txBody>
          <a:bodyPr/>
          <a:lstStyle/>
          <a:p>
            <a:r>
              <a:rPr lang="en-GB"/>
              <a:t>Click icon to add picture</a:t>
            </a:r>
            <a:endParaRPr lang="en-US"/>
          </a:p>
        </p:txBody>
      </p:sp>
      <p:pic>
        <p:nvPicPr>
          <p:cNvPr id="10" name="Graphic 9">
            <a:extLst>
              <a:ext uri="{FF2B5EF4-FFF2-40B4-BE49-F238E27FC236}">
                <a16:creationId xmlns:a16="http://schemas.microsoft.com/office/drawing/2014/main" id="{CC8E07D3-3E83-AD28-F2BC-DA652750A05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5256" y="6095252"/>
            <a:ext cx="2532732" cy="607856"/>
          </a:xfrm>
          <a:prstGeom prst="rect">
            <a:avLst/>
          </a:prstGeom>
        </p:spPr>
      </p:pic>
      <p:pic>
        <p:nvPicPr>
          <p:cNvPr id="11" name="Graphic 10">
            <a:extLst>
              <a:ext uri="{FF2B5EF4-FFF2-40B4-BE49-F238E27FC236}">
                <a16:creationId xmlns:a16="http://schemas.microsoft.com/office/drawing/2014/main" id="{79A121F8-4542-61B1-E16E-3CDFFF0AA53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48000" y="6090568"/>
            <a:ext cx="2160288" cy="617225"/>
          </a:xfrm>
          <a:prstGeom prst="rect">
            <a:avLst/>
          </a:prstGeom>
        </p:spPr>
      </p:pic>
      <p:sp>
        <p:nvSpPr>
          <p:cNvPr id="16" name="Text Placeholder 15">
            <a:extLst>
              <a:ext uri="{FF2B5EF4-FFF2-40B4-BE49-F238E27FC236}">
                <a16:creationId xmlns:a16="http://schemas.microsoft.com/office/drawing/2014/main" id="{5367A049-D03D-996F-712B-13B72E722560}"/>
              </a:ext>
            </a:extLst>
          </p:cNvPr>
          <p:cNvSpPr>
            <a:spLocks noGrp="1"/>
          </p:cNvSpPr>
          <p:nvPr>
            <p:ph type="body" sz="quarter" idx="11" hasCustomPrompt="1"/>
          </p:nvPr>
        </p:nvSpPr>
        <p:spPr>
          <a:xfrm>
            <a:off x="515256" y="1167351"/>
            <a:ext cx="11160807" cy="3326609"/>
          </a:xfrm>
        </p:spPr>
        <p:txBody>
          <a:bodyPr anchor="ctr" anchorCtr="0">
            <a:noAutofit/>
          </a:bodyPr>
          <a:lstStyle>
            <a:lvl1pPr marL="0" indent="0" algn="ctr">
              <a:buFontTx/>
              <a:buNone/>
              <a:defRPr sz="4800" b="0" i="1">
                <a:solidFill>
                  <a:schemeClr val="bg1"/>
                </a:solidFill>
                <a:latin typeface="Crimson Pro Black" pitchFamily="2" charset="77"/>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GB"/>
              <a:t>“Quote can go here. Quote can go here. </a:t>
            </a:r>
            <a:br>
              <a:rPr lang="en-GB"/>
            </a:br>
            <a:r>
              <a:rPr lang="en-GB"/>
              <a:t>Quote can go here. </a:t>
            </a:r>
            <a:br>
              <a:rPr lang="en-GB"/>
            </a:br>
            <a:r>
              <a:rPr lang="en-GB"/>
              <a:t>Quote can go here. Quote can go here. </a:t>
            </a:r>
            <a:br>
              <a:rPr lang="en-GB"/>
            </a:br>
            <a:r>
              <a:rPr lang="en-GB"/>
              <a:t>Quote can go here.”</a:t>
            </a:r>
            <a:endParaRPr lang="en-US"/>
          </a:p>
        </p:txBody>
      </p:sp>
      <p:sp>
        <p:nvSpPr>
          <p:cNvPr id="18" name="Text Placeholder 17">
            <a:extLst>
              <a:ext uri="{FF2B5EF4-FFF2-40B4-BE49-F238E27FC236}">
                <a16:creationId xmlns:a16="http://schemas.microsoft.com/office/drawing/2014/main" id="{4334385D-06CE-5F7B-442A-CEADB34ABF1C}"/>
              </a:ext>
            </a:extLst>
          </p:cNvPr>
          <p:cNvSpPr>
            <a:spLocks noGrp="1"/>
          </p:cNvSpPr>
          <p:nvPr>
            <p:ph type="body" sz="quarter" idx="12" hasCustomPrompt="1"/>
          </p:nvPr>
        </p:nvSpPr>
        <p:spPr>
          <a:xfrm>
            <a:off x="515938" y="4043900"/>
            <a:ext cx="11160125" cy="720096"/>
          </a:xfrm>
        </p:spPr>
        <p:txBody>
          <a:bodyPr lIns="0" tIns="0" rIns="0" bIns="0" anchor="b" anchorCtr="0">
            <a:noAutofit/>
          </a:bodyPr>
          <a:lstStyle>
            <a:lvl1pPr marL="0" indent="0" algn="ctr">
              <a:buFontTx/>
              <a:buNone/>
              <a:defRPr sz="2000" b="0" i="0">
                <a:solidFill>
                  <a:schemeClr val="bg1"/>
                </a:solidFill>
                <a:latin typeface="Source Sans Pro" panose="020B0503030403020204" pitchFamily="34" charset="0"/>
              </a:defRPr>
            </a:lvl1pPr>
            <a:lvl2pPr marL="457200" indent="0">
              <a:buFontTx/>
              <a:buNone/>
              <a:defRPr sz="1600" b="0" i="0">
                <a:solidFill>
                  <a:schemeClr val="accent1"/>
                </a:solidFill>
                <a:latin typeface="Source Sans Pro" panose="020B0503030403020204" pitchFamily="34" charset="0"/>
              </a:defRPr>
            </a:lvl2pPr>
            <a:lvl3pPr marL="914400" indent="0">
              <a:buFontTx/>
              <a:buNone/>
              <a:defRPr sz="1600" b="0" i="0">
                <a:solidFill>
                  <a:schemeClr val="accent1"/>
                </a:solidFill>
                <a:latin typeface="Source Sans Pro" panose="020B0503030403020204" pitchFamily="34" charset="0"/>
              </a:defRPr>
            </a:lvl3pPr>
            <a:lvl4pPr marL="1371600" indent="0">
              <a:buFontTx/>
              <a:buNone/>
              <a:defRPr sz="1600" b="0" i="0">
                <a:solidFill>
                  <a:schemeClr val="accent1"/>
                </a:solidFill>
                <a:latin typeface="Source Sans Pro" panose="020B0503030403020204" pitchFamily="34" charset="0"/>
              </a:defRPr>
            </a:lvl4pPr>
            <a:lvl5pPr marL="1828800" indent="0">
              <a:buFontTx/>
              <a:buNone/>
              <a:defRPr sz="1600" b="0" i="0">
                <a:solidFill>
                  <a:schemeClr val="accent1"/>
                </a:solidFill>
                <a:latin typeface="Source Sans Pro" panose="020B0503030403020204" pitchFamily="34" charset="0"/>
              </a:defRPr>
            </a:lvl5pPr>
          </a:lstStyle>
          <a:p>
            <a:pPr lvl="0"/>
            <a:r>
              <a:rPr lang="en-GB"/>
              <a:t>Person’s Name  |  Title</a:t>
            </a:r>
            <a:endParaRPr lang="en-US"/>
          </a:p>
        </p:txBody>
      </p:sp>
      <p:cxnSp>
        <p:nvCxnSpPr>
          <p:cNvPr id="3" name="Straight Connector 2">
            <a:extLst>
              <a:ext uri="{FF2B5EF4-FFF2-40B4-BE49-F238E27FC236}">
                <a16:creationId xmlns:a16="http://schemas.microsoft.com/office/drawing/2014/main" id="{754E7703-85C5-E0D6-4F7B-590D709D1F82}"/>
              </a:ext>
            </a:extLst>
          </p:cNvPr>
          <p:cNvCxnSpPr>
            <a:cxnSpLocks/>
          </p:cNvCxnSpPr>
          <p:nvPr userDrawn="1"/>
        </p:nvCxnSpPr>
        <p:spPr>
          <a:xfrm>
            <a:off x="0" y="5931347"/>
            <a:ext cx="121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9409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Mixed content - corporate side bar">
    <p:bg>
      <p:bgPr>
        <a:solidFill>
          <a:srgbClr val="041E42"/>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CC8E07D3-3E83-AD28-F2BC-DA652750A05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5256" y="6095252"/>
            <a:ext cx="2532732" cy="607856"/>
          </a:xfrm>
          <a:prstGeom prst="rect">
            <a:avLst/>
          </a:prstGeom>
        </p:spPr>
      </p:pic>
      <p:pic>
        <p:nvPicPr>
          <p:cNvPr id="11" name="Graphic 10">
            <a:extLst>
              <a:ext uri="{FF2B5EF4-FFF2-40B4-BE49-F238E27FC236}">
                <a16:creationId xmlns:a16="http://schemas.microsoft.com/office/drawing/2014/main" id="{79A121F8-4542-61B1-E16E-3CDFFF0AA53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48000" y="6090568"/>
            <a:ext cx="2160288" cy="617225"/>
          </a:xfrm>
          <a:prstGeom prst="rect">
            <a:avLst/>
          </a:prstGeom>
        </p:spPr>
      </p:pic>
      <p:sp>
        <p:nvSpPr>
          <p:cNvPr id="16" name="Text Placeholder 15">
            <a:extLst>
              <a:ext uri="{FF2B5EF4-FFF2-40B4-BE49-F238E27FC236}">
                <a16:creationId xmlns:a16="http://schemas.microsoft.com/office/drawing/2014/main" id="{5367A049-D03D-996F-712B-13B72E722560}"/>
              </a:ext>
            </a:extLst>
          </p:cNvPr>
          <p:cNvSpPr>
            <a:spLocks noGrp="1"/>
          </p:cNvSpPr>
          <p:nvPr>
            <p:ph type="body" sz="quarter" idx="11" hasCustomPrompt="1"/>
          </p:nvPr>
        </p:nvSpPr>
        <p:spPr>
          <a:xfrm>
            <a:off x="515256" y="1167351"/>
            <a:ext cx="11160807" cy="3326609"/>
          </a:xfrm>
        </p:spPr>
        <p:txBody>
          <a:bodyPr anchor="ctr" anchorCtr="0">
            <a:noAutofit/>
          </a:bodyPr>
          <a:lstStyle>
            <a:lvl1pPr marL="0" indent="0" algn="ctr">
              <a:buFontTx/>
              <a:buNone/>
              <a:defRPr sz="4800" b="0" i="1">
                <a:solidFill>
                  <a:schemeClr val="bg1"/>
                </a:solidFill>
                <a:latin typeface="Crimson Pro Black" pitchFamily="2" charset="77"/>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GB"/>
              <a:t>“Quote can go here. Quote can go here. </a:t>
            </a:r>
            <a:br>
              <a:rPr lang="en-GB"/>
            </a:br>
            <a:r>
              <a:rPr lang="en-GB"/>
              <a:t>Quote can go here. </a:t>
            </a:r>
            <a:br>
              <a:rPr lang="en-GB"/>
            </a:br>
            <a:r>
              <a:rPr lang="en-GB"/>
              <a:t>Quote can go here. Quote can go here. </a:t>
            </a:r>
            <a:br>
              <a:rPr lang="en-GB"/>
            </a:br>
            <a:r>
              <a:rPr lang="en-GB"/>
              <a:t>Quote can go here.”</a:t>
            </a:r>
            <a:endParaRPr lang="en-US"/>
          </a:p>
        </p:txBody>
      </p:sp>
      <p:sp>
        <p:nvSpPr>
          <p:cNvPr id="18" name="Text Placeholder 17">
            <a:extLst>
              <a:ext uri="{FF2B5EF4-FFF2-40B4-BE49-F238E27FC236}">
                <a16:creationId xmlns:a16="http://schemas.microsoft.com/office/drawing/2014/main" id="{4334385D-06CE-5F7B-442A-CEADB34ABF1C}"/>
              </a:ext>
            </a:extLst>
          </p:cNvPr>
          <p:cNvSpPr>
            <a:spLocks noGrp="1"/>
          </p:cNvSpPr>
          <p:nvPr>
            <p:ph type="body" sz="quarter" idx="12" hasCustomPrompt="1"/>
          </p:nvPr>
        </p:nvSpPr>
        <p:spPr>
          <a:xfrm>
            <a:off x="515938" y="4043900"/>
            <a:ext cx="11160125" cy="720096"/>
          </a:xfrm>
        </p:spPr>
        <p:txBody>
          <a:bodyPr lIns="0" tIns="0" rIns="0" bIns="0" anchor="b" anchorCtr="0">
            <a:noAutofit/>
          </a:bodyPr>
          <a:lstStyle>
            <a:lvl1pPr marL="0" indent="0" algn="ctr">
              <a:buFontTx/>
              <a:buNone/>
              <a:defRPr sz="2000" b="0" i="0">
                <a:solidFill>
                  <a:schemeClr val="accent1"/>
                </a:solidFill>
                <a:latin typeface="Source Sans Pro" panose="020B0503030403020204" pitchFamily="34" charset="0"/>
              </a:defRPr>
            </a:lvl1pPr>
            <a:lvl2pPr marL="457200" indent="0">
              <a:buFontTx/>
              <a:buNone/>
              <a:defRPr sz="1600" b="0" i="0">
                <a:solidFill>
                  <a:schemeClr val="accent1"/>
                </a:solidFill>
                <a:latin typeface="Source Sans Pro" panose="020B0503030403020204" pitchFamily="34" charset="0"/>
              </a:defRPr>
            </a:lvl2pPr>
            <a:lvl3pPr marL="914400" indent="0">
              <a:buFontTx/>
              <a:buNone/>
              <a:defRPr sz="1600" b="0" i="0">
                <a:solidFill>
                  <a:schemeClr val="accent1"/>
                </a:solidFill>
                <a:latin typeface="Source Sans Pro" panose="020B0503030403020204" pitchFamily="34" charset="0"/>
              </a:defRPr>
            </a:lvl3pPr>
            <a:lvl4pPr marL="1371600" indent="0">
              <a:buFontTx/>
              <a:buNone/>
              <a:defRPr sz="1600" b="0" i="0">
                <a:solidFill>
                  <a:schemeClr val="accent1"/>
                </a:solidFill>
                <a:latin typeface="Source Sans Pro" panose="020B0503030403020204" pitchFamily="34" charset="0"/>
              </a:defRPr>
            </a:lvl4pPr>
            <a:lvl5pPr marL="1828800" indent="0">
              <a:buFontTx/>
              <a:buNone/>
              <a:defRPr sz="1600" b="0" i="0">
                <a:solidFill>
                  <a:schemeClr val="accent1"/>
                </a:solidFill>
                <a:latin typeface="Source Sans Pro" panose="020B0503030403020204" pitchFamily="34" charset="0"/>
              </a:defRPr>
            </a:lvl5pPr>
          </a:lstStyle>
          <a:p>
            <a:pPr lvl="0"/>
            <a:r>
              <a:rPr lang="en-GB"/>
              <a:t>Person’s Name  |  Title</a:t>
            </a:r>
            <a:endParaRPr lang="en-US"/>
          </a:p>
        </p:txBody>
      </p:sp>
      <p:cxnSp>
        <p:nvCxnSpPr>
          <p:cNvPr id="3" name="Straight Connector 2">
            <a:extLst>
              <a:ext uri="{FF2B5EF4-FFF2-40B4-BE49-F238E27FC236}">
                <a16:creationId xmlns:a16="http://schemas.microsoft.com/office/drawing/2014/main" id="{754E7703-85C5-E0D6-4F7B-590D709D1F82}"/>
              </a:ext>
            </a:extLst>
          </p:cNvPr>
          <p:cNvCxnSpPr>
            <a:cxnSpLocks/>
          </p:cNvCxnSpPr>
          <p:nvPr userDrawn="1"/>
        </p:nvCxnSpPr>
        <p:spPr>
          <a:xfrm>
            <a:off x="0" y="5931347"/>
            <a:ext cx="121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7283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 corporate title">
    <p:bg>
      <p:bgPr>
        <a:solidFill>
          <a:srgbClr val="041E4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9D5666F-78C4-C248-B33B-502B434B3BE3}"/>
              </a:ext>
            </a:extLst>
          </p:cNvPr>
          <p:cNvSpPr>
            <a:spLocks noGrp="1"/>
          </p:cNvSpPr>
          <p:nvPr>
            <p:ph type="ctrTitle" hasCustomPrompt="1"/>
          </p:nvPr>
        </p:nvSpPr>
        <p:spPr>
          <a:xfrm>
            <a:off x="515938" y="2383280"/>
            <a:ext cx="7650162" cy="1107996"/>
          </a:xfrm>
        </p:spPr>
        <p:txBody>
          <a:bodyPr anchor="t" anchorCtr="0">
            <a:noAutofit/>
          </a:bodyPr>
          <a:lstStyle>
            <a:lvl1pPr algn="l">
              <a:defRPr sz="8000" b="0" i="0">
                <a:solidFill>
                  <a:schemeClr val="bg1"/>
                </a:solidFill>
                <a:latin typeface="Source Sans Pro Light" panose="020B0403030403020204" pitchFamily="34" charset="0"/>
                <a:cs typeface="Arial" panose="020B0604020202020204" pitchFamily="34" charset="0"/>
              </a:defRPr>
            </a:lvl1pPr>
          </a:lstStyle>
          <a:p>
            <a:r>
              <a:rPr lang="en-GB"/>
              <a:t>Thank you</a:t>
            </a:r>
          </a:p>
        </p:txBody>
      </p:sp>
      <p:sp>
        <p:nvSpPr>
          <p:cNvPr id="3" name="Rectangle 2">
            <a:extLst>
              <a:ext uri="{FF2B5EF4-FFF2-40B4-BE49-F238E27FC236}">
                <a16:creationId xmlns:a16="http://schemas.microsoft.com/office/drawing/2014/main" id="{D517693A-1FF2-C341-8BF0-1BF6B3B211B8}"/>
              </a:ext>
            </a:extLst>
          </p:cNvPr>
          <p:cNvSpPr/>
          <p:nvPr userDrawn="1"/>
        </p:nvSpPr>
        <p:spPr>
          <a:xfrm>
            <a:off x="0" y="0"/>
            <a:ext cx="10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026CD3A2-25E8-BC5A-CFAE-E7FEB9E5526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5256" y="292356"/>
            <a:ext cx="2850000" cy="684000"/>
          </a:xfrm>
          <a:prstGeom prst="rect">
            <a:avLst/>
          </a:prstGeom>
        </p:spPr>
      </p:pic>
      <p:pic>
        <p:nvPicPr>
          <p:cNvPr id="13" name="Graphic 12">
            <a:extLst>
              <a:ext uri="{FF2B5EF4-FFF2-40B4-BE49-F238E27FC236}">
                <a16:creationId xmlns:a16="http://schemas.microsoft.com/office/drawing/2014/main" id="{E25D946E-3512-8749-A662-17868627D57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9839771" y="-1245"/>
            <a:ext cx="2352229" cy="6858000"/>
          </a:xfrm>
          <a:prstGeom prst="rect">
            <a:avLst/>
          </a:prstGeom>
        </p:spPr>
      </p:pic>
      <p:pic>
        <p:nvPicPr>
          <p:cNvPr id="17" name="Graphic 16">
            <a:extLst>
              <a:ext uri="{FF2B5EF4-FFF2-40B4-BE49-F238E27FC236}">
                <a16:creationId xmlns:a16="http://schemas.microsoft.com/office/drawing/2014/main" id="{78FFBDD6-1D90-FB32-FD67-74D0416FD416}"/>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6000" y="6037200"/>
            <a:ext cx="2532732" cy="723638"/>
          </a:xfrm>
          <a:prstGeom prst="rect">
            <a:avLst/>
          </a:prstGeom>
        </p:spPr>
      </p:pic>
      <p:sp>
        <p:nvSpPr>
          <p:cNvPr id="9" name="Text Placeholder 8">
            <a:extLst>
              <a:ext uri="{FF2B5EF4-FFF2-40B4-BE49-F238E27FC236}">
                <a16:creationId xmlns:a16="http://schemas.microsoft.com/office/drawing/2014/main" id="{7BCE69D1-E708-BE4B-F21E-FE4BDF12B08B}"/>
              </a:ext>
            </a:extLst>
          </p:cNvPr>
          <p:cNvSpPr>
            <a:spLocks noGrp="1"/>
          </p:cNvSpPr>
          <p:nvPr>
            <p:ph type="body" sz="quarter" idx="10" hasCustomPrompt="1"/>
          </p:nvPr>
        </p:nvSpPr>
        <p:spPr>
          <a:xfrm>
            <a:off x="515938" y="3643448"/>
            <a:ext cx="7650162" cy="387798"/>
          </a:xfrm>
        </p:spPr>
        <p:txBody>
          <a:bodyPr lIns="0" tIns="0" rIns="0" bIns="0">
            <a:noAutofit/>
          </a:bodyPr>
          <a:lstStyle>
            <a:lvl1pPr marL="0" indent="0">
              <a:buNone/>
              <a:defRPr b="0" i="0">
                <a:solidFill>
                  <a:schemeClr val="bg1"/>
                </a:solidFill>
                <a:latin typeface="Source Sans Pro Light" panose="020B0403030403020204" pitchFamily="34" charset="0"/>
              </a:defRPr>
            </a:lvl1pPr>
            <a:lvl2pPr marL="457200" indent="0">
              <a:buNone/>
              <a:defRPr b="0" i="0">
                <a:solidFill>
                  <a:schemeClr val="bg1"/>
                </a:solidFill>
                <a:latin typeface="Source Sans Pro Light" panose="020B0403030403020204" pitchFamily="34" charset="0"/>
              </a:defRPr>
            </a:lvl2pPr>
            <a:lvl3pPr marL="914400" indent="0">
              <a:buNone/>
              <a:defRPr b="0" i="0">
                <a:solidFill>
                  <a:schemeClr val="bg1"/>
                </a:solidFill>
                <a:latin typeface="Source Sans Pro Light" panose="020B0403030403020204" pitchFamily="34" charset="0"/>
              </a:defRPr>
            </a:lvl3pPr>
            <a:lvl4pPr marL="1371600" indent="0">
              <a:buNone/>
              <a:defRPr b="0" i="0">
                <a:solidFill>
                  <a:schemeClr val="bg1"/>
                </a:solidFill>
                <a:latin typeface="Source Sans Pro Light" panose="020B0403030403020204" pitchFamily="34" charset="0"/>
              </a:defRPr>
            </a:lvl4pPr>
            <a:lvl5pPr marL="1828800" indent="0">
              <a:buNone/>
              <a:defRPr b="0" i="0">
                <a:solidFill>
                  <a:schemeClr val="bg1"/>
                </a:solidFill>
                <a:latin typeface="Source Sans Pro Light" panose="020B0403030403020204" pitchFamily="34" charset="0"/>
              </a:defRPr>
            </a:lvl5pPr>
          </a:lstStyle>
          <a:p>
            <a:pPr lvl="0"/>
            <a:r>
              <a:rPr lang="en-GB"/>
              <a:t>Person’s Name</a:t>
            </a:r>
            <a:endParaRPr lang="en-US"/>
          </a:p>
        </p:txBody>
      </p:sp>
      <p:sp>
        <p:nvSpPr>
          <p:cNvPr id="12" name="Text Placeholder 11">
            <a:extLst>
              <a:ext uri="{FF2B5EF4-FFF2-40B4-BE49-F238E27FC236}">
                <a16:creationId xmlns:a16="http://schemas.microsoft.com/office/drawing/2014/main" id="{0BD99A91-947C-6AE2-684B-357864E8A9A9}"/>
              </a:ext>
            </a:extLst>
          </p:cNvPr>
          <p:cNvSpPr>
            <a:spLocks noGrp="1"/>
          </p:cNvSpPr>
          <p:nvPr>
            <p:ph type="body" sz="quarter" idx="11" hasCustomPrompt="1"/>
          </p:nvPr>
        </p:nvSpPr>
        <p:spPr>
          <a:xfrm>
            <a:off x="515256" y="4121346"/>
            <a:ext cx="7650162" cy="387798"/>
          </a:xfrm>
        </p:spPr>
        <p:txBody>
          <a:bodyPr lIns="0" tIns="0" rIns="0" bIns="0">
            <a:noAutofit/>
          </a:bodyPr>
          <a:lstStyle>
            <a:lvl1pPr marL="0" indent="0">
              <a:buNone/>
              <a:defRPr b="0" i="0">
                <a:solidFill>
                  <a:schemeClr val="accent1"/>
                </a:solidFill>
                <a:latin typeface="Source Sans Pro Light" panose="020B0403030403020204" pitchFamily="34" charset="0"/>
              </a:defRPr>
            </a:lvl1pPr>
            <a:lvl2pPr marL="457200" indent="0">
              <a:buNone/>
              <a:defRPr b="0" i="0">
                <a:solidFill>
                  <a:schemeClr val="accent1"/>
                </a:solidFill>
                <a:latin typeface="Source Sans Pro Light" panose="020B0403030403020204" pitchFamily="34" charset="0"/>
              </a:defRPr>
            </a:lvl2pPr>
            <a:lvl3pPr marL="914400" indent="0">
              <a:buNone/>
              <a:defRPr b="0" i="0">
                <a:solidFill>
                  <a:schemeClr val="accent1"/>
                </a:solidFill>
                <a:latin typeface="Source Sans Pro Light" panose="020B0403030403020204" pitchFamily="34" charset="0"/>
              </a:defRPr>
            </a:lvl3pPr>
            <a:lvl4pPr marL="1371600" indent="0">
              <a:buNone/>
              <a:defRPr b="0" i="0">
                <a:solidFill>
                  <a:schemeClr val="accent1"/>
                </a:solidFill>
                <a:latin typeface="Source Sans Pro Light" panose="020B0403030403020204" pitchFamily="34" charset="0"/>
              </a:defRPr>
            </a:lvl4pPr>
            <a:lvl5pPr marL="1828800" indent="0">
              <a:buNone/>
              <a:defRPr b="0" i="0">
                <a:solidFill>
                  <a:schemeClr val="accent1"/>
                </a:solidFill>
                <a:latin typeface="Source Sans Pro Light" panose="020B0403030403020204" pitchFamily="34" charset="0"/>
              </a:defRPr>
            </a:lvl5pPr>
          </a:lstStyle>
          <a:p>
            <a:pPr lvl="0"/>
            <a:r>
              <a:rPr lang="en-GB" err="1"/>
              <a:t>Persons.name@ed.ac.uk</a:t>
            </a:r>
            <a:endParaRPr lang="en-US"/>
          </a:p>
        </p:txBody>
      </p:sp>
    </p:spTree>
    <p:extLst>
      <p:ext uri="{BB962C8B-B14F-4D97-AF65-F5344CB8AC3E}">
        <p14:creationId xmlns:p14="http://schemas.microsoft.com/office/powerpoint/2010/main" val="2180853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6_Mixed content - corporate simpl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Source Sans Pro Semibold" panose="020B0503030403020204" pitchFamily="34" charset="77"/>
              </a:defRPr>
            </a:lvl1p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016375"/>
          </a:xfrm>
        </p:spPr>
        <p:txBody>
          <a:bodyPr/>
          <a:lstStyle>
            <a:lvl1pPr>
              <a:defRPr>
                <a:latin typeface="Source Sans Pro" panose="020B0503030403020204" pitchFamily="34" charset="77"/>
              </a:defRPr>
            </a:lvl1pPr>
            <a:lvl2pPr>
              <a:defRPr>
                <a:latin typeface="Source Sans Pro" panose="020B0503030403020204" pitchFamily="34" charset="77"/>
              </a:defRPr>
            </a:lvl2pPr>
            <a:lvl3pPr>
              <a:defRPr>
                <a:latin typeface="Source Sans Pro" panose="020B0503030403020204" pitchFamily="34" charset="77"/>
              </a:defRPr>
            </a:lvl3pPr>
            <a:lvl4pPr>
              <a:defRPr>
                <a:latin typeface="Source Sans Pro" panose="020B0503030403020204" pitchFamily="34" charset="77"/>
              </a:defRPr>
            </a:lvl4pPr>
            <a:lvl5pPr>
              <a:defRPr>
                <a:latin typeface="Source Sans Pro" panose="020B0503030403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016375"/>
          </a:xfrm>
        </p:spPr>
        <p:txBody>
          <a:bodyPr/>
          <a:lstStyle>
            <a:lvl1pPr>
              <a:defRPr>
                <a:latin typeface="Source Sans Pro" panose="020B0503030403020204" pitchFamily="34" charset="77"/>
              </a:defRPr>
            </a:lvl1pPr>
            <a:lvl2pPr>
              <a:defRPr>
                <a:latin typeface="Source Sans Pro" panose="020B0503030403020204" pitchFamily="34" charset="77"/>
              </a:defRPr>
            </a:lvl2pPr>
            <a:lvl3pPr>
              <a:defRPr>
                <a:latin typeface="Source Sans Pro" panose="020B0503030403020204" pitchFamily="34" charset="77"/>
              </a:defRPr>
            </a:lvl3pPr>
            <a:lvl4pPr>
              <a:defRPr>
                <a:latin typeface="Source Sans Pro" panose="020B0503030403020204" pitchFamily="34" charset="77"/>
              </a:defRPr>
            </a:lvl4pPr>
            <a:lvl5pPr>
              <a:defRPr>
                <a:latin typeface="Source Sans Pro" panose="020B0503030403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66029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09D17-C73C-172C-9D7E-56E7D7AC16B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4F0F11EA-BCA1-143C-2D03-EF44874067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61BA921-7483-E1BC-F0D5-8788AE568FE0}"/>
              </a:ext>
            </a:extLst>
          </p:cNvPr>
          <p:cNvSpPr>
            <a:spLocks noGrp="1"/>
          </p:cNvSpPr>
          <p:nvPr>
            <p:ph type="dt" sz="half" idx="10"/>
          </p:nvPr>
        </p:nvSpPr>
        <p:spPr/>
        <p:txBody>
          <a:bodyPr/>
          <a:lstStyle/>
          <a:p>
            <a:fld id="{C4B6EFA1-C85D-F542-B30D-2A7C43A25BAA}" type="datetimeFigureOut">
              <a:rPr lang="en-US" smtClean="0"/>
              <a:t>5/29/25</a:t>
            </a:fld>
            <a:endParaRPr lang="en-US"/>
          </a:p>
        </p:txBody>
      </p:sp>
      <p:sp>
        <p:nvSpPr>
          <p:cNvPr id="5" name="Footer Placeholder 4">
            <a:extLst>
              <a:ext uri="{FF2B5EF4-FFF2-40B4-BE49-F238E27FC236}">
                <a16:creationId xmlns:a16="http://schemas.microsoft.com/office/drawing/2014/main" id="{A463B7BD-6A08-DDB4-9678-35DBA5E9B8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40AC5E-304E-826A-BCCC-25708072D673}"/>
              </a:ext>
            </a:extLst>
          </p:cNvPr>
          <p:cNvSpPr>
            <a:spLocks noGrp="1"/>
          </p:cNvSpPr>
          <p:nvPr>
            <p:ph type="sldNum" sz="quarter" idx="12"/>
          </p:nvPr>
        </p:nvSpPr>
        <p:spPr/>
        <p:txBody>
          <a:bodyPr/>
          <a:lstStyle/>
          <a:p>
            <a:fld id="{CA8BF53D-C037-7645-9556-94A648DE3C42}" type="slidenum">
              <a:rPr lang="en-US" smtClean="0"/>
              <a:t>‹#›</a:t>
            </a:fld>
            <a:endParaRPr lang="en-US"/>
          </a:p>
        </p:txBody>
      </p:sp>
    </p:spTree>
    <p:extLst>
      <p:ext uri="{BB962C8B-B14F-4D97-AF65-F5344CB8AC3E}">
        <p14:creationId xmlns:p14="http://schemas.microsoft.com/office/powerpoint/2010/main" val="668810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5937" y="560817"/>
            <a:ext cx="11160125" cy="707896"/>
          </a:xfrm>
          <a:prstGeom prst="rect">
            <a:avLst/>
          </a:prstGeom>
        </p:spPr>
        <p:txBody>
          <a:bodyPr vert="horz" lIns="0" tIns="0" rIns="0" bIns="0" rtlCol="0" anchor="t" anchorCtr="0">
            <a:normAutofit/>
          </a:bodyPr>
          <a:lstStyle/>
          <a:p>
            <a:r>
              <a:rPr lang="en-GB"/>
              <a:t>Click to edit Master title style</a:t>
            </a:r>
          </a:p>
        </p:txBody>
      </p:sp>
      <p:sp>
        <p:nvSpPr>
          <p:cNvPr id="3" name="Text Placeholder 2"/>
          <p:cNvSpPr>
            <a:spLocks noGrp="1"/>
          </p:cNvSpPr>
          <p:nvPr>
            <p:ph type="body" idx="1"/>
          </p:nvPr>
        </p:nvSpPr>
        <p:spPr>
          <a:xfrm>
            <a:off x="515938" y="1808784"/>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Source Sans Pro" panose="020B0503030403020204" pitchFamily="34" charset="77"/>
              </a:defRPr>
            </a:lvl1pPr>
          </a:lstStyle>
          <a:p>
            <a:fld id="{A323DFB8-0127-4643-8216-B6593D74A76C}" type="datetimeFigureOut">
              <a:rPr lang="en-GB" smtClean="0"/>
              <a:pPr/>
              <a:t>29/05/2025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Source Sans Pro" panose="020B0503030403020204" pitchFamily="34" charset="77"/>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Source Sans Pro" panose="020B0503030403020204" pitchFamily="34" charset="77"/>
              </a:defRPr>
            </a:lvl1pPr>
          </a:lstStyle>
          <a:p>
            <a:fld id="{6CFC18F1-16E9-4069-A682-7E888F0DDC51}" type="slidenum">
              <a:rPr lang="en-GB" smtClean="0"/>
              <a:pPr/>
              <a:t>‹#›</a:t>
            </a:fld>
            <a:endParaRPr lang="en-GB"/>
          </a:p>
        </p:txBody>
      </p:sp>
    </p:spTree>
    <p:extLst>
      <p:ext uri="{BB962C8B-B14F-4D97-AF65-F5344CB8AC3E}">
        <p14:creationId xmlns:p14="http://schemas.microsoft.com/office/powerpoint/2010/main" val="3035831783"/>
      </p:ext>
    </p:extLst>
  </p:cSld>
  <p:clrMap bg1="lt1" tx1="dk1" bg2="lt2" tx2="dk2" accent1="accent1" accent2="accent2" accent3="accent3" accent4="accent4" accent5="accent5" accent6="accent6" hlink="hlink" folHlink="folHlink"/>
  <p:sldLayoutIdLst>
    <p:sldLayoutId id="2147483649" r:id="rId1"/>
    <p:sldLayoutId id="2147483677" r:id="rId2"/>
    <p:sldLayoutId id="2147483671" r:id="rId3"/>
    <p:sldLayoutId id="2147483661" r:id="rId4"/>
    <p:sldLayoutId id="2147483678" r:id="rId5"/>
    <p:sldLayoutId id="2147483679" r:id="rId6"/>
    <p:sldLayoutId id="2147483680" r:id="rId7"/>
    <p:sldLayoutId id="2147483681" r:id="rId8"/>
    <p:sldLayoutId id="2147483662" r:id="rId9"/>
    <p:sldLayoutId id="2147483682" r:id="rId10"/>
    <p:sldLayoutId id="2147483683" r:id="rId11"/>
    <p:sldLayoutId id="2147483684" r:id="rId12"/>
    <p:sldLayoutId id="2147483685" r:id="rId13"/>
    <p:sldLayoutId id="2147483686"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0" i="0" kern="1200">
          <a:solidFill>
            <a:schemeClr val="tx1"/>
          </a:solidFill>
          <a:latin typeface="Source Sans Pro Light" panose="020B04030304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ource Sans Pro" panose="020B0503030403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ource Sans Pro" panose="020B0503030403020204"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ource Sans Pro" panose="020B0503030403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25" userDrawn="1">
          <p15:clr>
            <a:srgbClr val="F26B43"/>
          </p15:clr>
        </p15:guide>
        <p15:guide id="4" pos="7355" userDrawn="1">
          <p15:clr>
            <a:srgbClr val="F26B43"/>
          </p15:clr>
        </p15:guide>
        <p15:guide id="5" orient="horz" pos="34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flic.kr/p/ob6imX" TargetMode="External"/><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hyperlink" Target="https://www.flickr.com/photos/crcedinburgh/17306700526/"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flickr.com/photos/interactive-content/51636091960/in/album-72157720021326866"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hyperlink" Target="https://media.ed.ac.uk/media/Setting+Up+Your+Camera+and+Equipment/1_r50lohn1/251735413"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hyperlink" Target="https://images.is.ed.ac.uk/luna/servlet/s/9j52l6"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s://www.flickr.com/photos/crcedinburgh/9319485059/"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open.ed.ac.uk/open-policy-for-learning-and-teaching/"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hyperlink" Target="https://unesdoc.unesco.org/ark:/48223/pf0000383205"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globalgoals.org/goals/4-quality-education/"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hyperlink" Target="https://www.flickr.com/photos/crcedinburgh/9319452631/"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www.onlinecourses.ed.ac.uk/"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hyperlink" Target="https://media.ed.ac.uk/channel/Open%2BMedia%2BBank/"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hyperlink" Target="https://open.ed.ac.uk/"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open.ed.ac.uk/edinburghs-oers/"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jpeg"/><Relationship Id="rId9" Type="http://schemas.openxmlformats.org/officeDocument/2006/relationships/image" Target="../media/image45.jpeg"/></Relationships>
</file>

<file path=ppt/slides/_rels/slide2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hyperlink" Target="https://www.europeana.eu/en/item/9200271/BibliographicResource_3000100382910?q=Edinburgh#dcId=1552403362301&amp;p=1"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hyperlink" Target="https://www.ed.ac.uk/geosciences/undergraduate/geoscience-outreach"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3.pn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g"/></Relationships>
</file>

<file path=ppt/slides/_rels/slide29.xml.rels><?xml version="1.0" encoding="UTF-8" standalone="yes"?>
<Relationships xmlns="http://schemas.openxmlformats.org/package/2006/relationships"><Relationship Id="rId3" Type="http://schemas.openxmlformats.org/officeDocument/2006/relationships/hyperlink" Target="https://www.tes.com/teaching-resources/shop/OpenEd"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54.png"/></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hyperlink" Target="https://www.flickr.com/photos/alpoma/24285091/" TargetMode="External"/><Relationship Id="rId4" Type="http://schemas.openxmlformats.org/officeDocument/2006/relationships/hyperlink" Target="https://digitalfutures.de.ed.ac.uk/"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flickr.com/photos/paulk/8497609994" TargetMode="External"/><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56.jpg"/></Relationships>
</file>

<file path=ppt/slides/_rels/slide32.xml.rels><?xml version="1.0" encoding="UTF-8" standalone="yes"?>
<Relationships xmlns="http://schemas.openxmlformats.org/package/2006/relationships"><Relationship Id="rId3" Type="http://schemas.openxmlformats.org/officeDocument/2006/relationships/hyperlink" Target="http://open.ed.ac.uk/digital-futures-for-learning-an-oer-assignment/" TargetMode="External"/><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57.png"/></Relationships>
</file>

<file path=ppt/slides/_rels/slide33.xml.rels><?xml version="1.0" encoding="UTF-8" standalone="yes"?>
<Relationships xmlns="http://schemas.openxmlformats.org/package/2006/relationships"><Relationship Id="rId3" Type="http://schemas.openxmlformats.org/officeDocument/2006/relationships/hyperlink" Target="https://open.ed.ac.uk/tag/digital-futures/" TargetMode="External"/><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5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8" Type="http://schemas.openxmlformats.org/officeDocument/2006/relationships/hyperlink" Target="https://open.ed.ac.uk/tag/digital-futures/" TargetMode="External"/><Relationship Id="rId3" Type="http://schemas.openxmlformats.org/officeDocument/2006/relationships/hyperlink" Target="https://open.ed.ac.uk/open-policy-for-learning-and-teaching/" TargetMode="External"/><Relationship Id="rId7" Type="http://schemas.openxmlformats.org/officeDocument/2006/relationships/hyperlink" Target="https://digitalfutures.de.ed.ac.uk/" TargetMode="External"/><Relationship Id="rId2" Type="http://schemas.openxmlformats.org/officeDocument/2006/relationships/hyperlink" Target="https://open.ed.ac.uk/" TargetMode="External"/><Relationship Id="rId1" Type="http://schemas.openxmlformats.org/officeDocument/2006/relationships/slideLayout" Target="../slideLayouts/slideLayout4.xml"/><Relationship Id="rId6" Type="http://schemas.openxmlformats.org/officeDocument/2006/relationships/hyperlink" Target="https://www.tes.com/teaching-resources/shop/OpenEd" TargetMode="External"/><Relationship Id="rId5" Type="http://schemas.openxmlformats.org/officeDocument/2006/relationships/hyperlink" Target="https://www.onlinecourses.ed.ac.uk/" TargetMode="External"/><Relationship Id="rId4" Type="http://schemas.openxmlformats.org/officeDocument/2006/relationships/hyperlink" Target="https://media.ed.ac.uk/channel/Open%2BMedia%2BBank/" TargetMode="External"/><Relationship Id="rId9" Type="http://schemas.openxmlformats.org/officeDocument/2006/relationships/hyperlink" Target="https://open.ed.ac.uk/digital-futures-for-learning-an-oer-assignment/"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027D4A2-E830-CDC6-B378-4181D74BDF5B}"/>
              </a:ext>
            </a:extLst>
          </p:cNvPr>
          <p:cNvSpPr>
            <a:spLocks noGrp="1"/>
          </p:cNvSpPr>
          <p:nvPr>
            <p:ph type="ctrTitle"/>
          </p:nvPr>
        </p:nvSpPr>
        <p:spPr/>
        <p:txBody>
          <a:bodyPr/>
          <a:lstStyle/>
          <a:p>
            <a:pPr algn="ctr"/>
            <a:r>
              <a:rPr lang="en-US" sz="6000" b="1" dirty="0">
                <a:latin typeface="Source Sans Pro Light"/>
                <a:cs typeface="Arial"/>
              </a:rPr>
              <a:t>Open for Good:</a:t>
            </a:r>
            <a:br>
              <a:rPr lang="en-US" sz="6000" b="1" dirty="0">
                <a:latin typeface="Source Sans Pro Light"/>
                <a:cs typeface="Arial"/>
              </a:rPr>
            </a:br>
            <a:r>
              <a:rPr lang="en-US" sz="6000" b="1" dirty="0">
                <a:latin typeface="Source Sans Pro Light"/>
                <a:cs typeface="Arial"/>
              </a:rPr>
              <a:t>Strategic Support for OER</a:t>
            </a:r>
            <a:br>
              <a:rPr lang="en-US" sz="6000" b="1" dirty="0">
                <a:latin typeface="Source Sans Pro Light"/>
                <a:cs typeface="Arial"/>
              </a:rPr>
            </a:br>
            <a:r>
              <a:rPr lang="en-US" sz="3600" b="1" dirty="0">
                <a:latin typeface="Source Sans Pro Light"/>
                <a:cs typeface="Arial"/>
              </a:rPr>
              <a:t>at the </a:t>
            </a:r>
            <a:br>
              <a:rPr lang="en-US" sz="6000" b="1" dirty="0">
                <a:latin typeface="Source Sans Pro Light"/>
                <a:cs typeface="Arial"/>
              </a:rPr>
            </a:br>
            <a:r>
              <a:rPr lang="en-US" sz="6000" b="1" dirty="0">
                <a:latin typeface="Source Sans Pro Light"/>
                <a:cs typeface="Arial"/>
              </a:rPr>
              <a:t>University of Edinburgh</a:t>
            </a:r>
            <a:endParaRPr lang="en-US" sz="6000" dirty="0">
              <a:latin typeface="Source Sans Pro Light"/>
              <a:cs typeface="Arial"/>
            </a:endParaRPr>
          </a:p>
        </p:txBody>
      </p:sp>
      <p:sp>
        <p:nvSpPr>
          <p:cNvPr id="3" name="Text Placeholder 2">
            <a:extLst>
              <a:ext uri="{FF2B5EF4-FFF2-40B4-BE49-F238E27FC236}">
                <a16:creationId xmlns:a16="http://schemas.microsoft.com/office/drawing/2014/main" id="{365DCD0F-EDEB-62B7-72CF-01BBCE9AEC97}"/>
              </a:ext>
            </a:extLst>
          </p:cNvPr>
          <p:cNvSpPr>
            <a:spLocks noGrp="1"/>
          </p:cNvSpPr>
          <p:nvPr>
            <p:ph type="body" sz="quarter" idx="11"/>
          </p:nvPr>
        </p:nvSpPr>
        <p:spPr/>
        <p:txBody>
          <a:bodyPr/>
          <a:lstStyle/>
          <a:p>
            <a:r>
              <a:rPr lang="en-US"/>
              <a:t>Stephanie Charlie Farley | May 2025</a:t>
            </a:r>
            <a:endParaRPr lang="en-US" dirty="0"/>
          </a:p>
        </p:txBody>
      </p:sp>
    </p:spTree>
    <p:extLst>
      <p:ext uri="{BB962C8B-B14F-4D97-AF65-F5344CB8AC3E}">
        <p14:creationId xmlns:p14="http://schemas.microsoft.com/office/powerpoint/2010/main" val="12762667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931ED6D-721B-59CF-26B8-F356CAE0A6B1}"/>
              </a:ext>
            </a:extLst>
          </p:cNvPr>
          <p:cNvSpPr>
            <a:spLocks noGrp="1"/>
          </p:cNvSpPr>
          <p:nvPr>
            <p:ph type="title"/>
          </p:nvPr>
        </p:nvSpPr>
        <p:spPr>
          <a:xfrm>
            <a:off x="515937" y="560817"/>
            <a:ext cx="6930243" cy="707896"/>
          </a:xfrm>
        </p:spPr>
        <p:txBody>
          <a:bodyPr/>
          <a:lstStyle/>
          <a:p>
            <a:r>
              <a:rPr lang="en-US" dirty="0"/>
              <a:t>Overview</a:t>
            </a:r>
          </a:p>
        </p:txBody>
      </p:sp>
      <p:sp>
        <p:nvSpPr>
          <p:cNvPr id="13" name="Content Placeholder 2">
            <a:extLst>
              <a:ext uri="{FF2B5EF4-FFF2-40B4-BE49-F238E27FC236}">
                <a16:creationId xmlns:a16="http://schemas.microsoft.com/office/drawing/2014/main" id="{BAA2B88B-269B-B2F4-5E19-0C5CF71FBADD}"/>
              </a:ext>
            </a:extLst>
          </p:cNvPr>
          <p:cNvSpPr>
            <a:spLocks noGrp="1"/>
          </p:cNvSpPr>
          <p:nvPr>
            <p:ph sz="half" idx="1"/>
          </p:nvPr>
        </p:nvSpPr>
        <p:spPr>
          <a:xfrm>
            <a:off x="515937" y="1550401"/>
            <a:ext cx="6930242" cy="3757197"/>
          </a:xfrm>
        </p:spPr>
        <p:txBody>
          <a:bodyPr>
            <a:normAutofit fontScale="92500" lnSpcReduction="20000"/>
          </a:bodyPr>
          <a:lstStyle/>
          <a:p>
            <a:r>
              <a:rPr lang="en-US" sz="3200" dirty="0"/>
              <a:t>University of Edinburgh OER vision &amp; policy</a:t>
            </a:r>
          </a:p>
          <a:p>
            <a:r>
              <a:rPr lang="en-US" sz="3200" dirty="0"/>
              <a:t>Strategic support for open education &amp; OER</a:t>
            </a:r>
          </a:p>
          <a:p>
            <a:r>
              <a:rPr lang="en-US" sz="3200" dirty="0"/>
              <a:t>Benefits of OER</a:t>
            </a:r>
          </a:p>
          <a:p>
            <a:r>
              <a:rPr lang="en-US" sz="3200" dirty="0"/>
              <a:t>Copyright debt</a:t>
            </a:r>
          </a:p>
          <a:p>
            <a:r>
              <a:rPr lang="en-US" sz="3200" dirty="0"/>
              <a:t>Transforming the curriculum with OER</a:t>
            </a:r>
          </a:p>
          <a:p>
            <a:pPr lvl="1"/>
            <a:r>
              <a:rPr lang="en-US" sz="2800" dirty="0" err="1"/>
              <a:t>GeoScience</a:t>
            </a:r>
            <a:r>
              <a:rPr lang="en-US" sz="2800" dirty="0"/>
              <a:t> Outreach</a:t>
            </a:r>
          </a:p>
          <a:p>
            <a:pPr lvl="1"/>
            <a:r>
              <a:rPr lang="en-US" sz="2800" dirty="0"/>
              <a:t>Digital Futures for Learning </a:t>
            </a:r>
          </a:p>
          <a:p>
            <a:r>
              <a:rPr lang="en-US" sz="3200" dirty="0"/>
              <a:t>Recommendations</a:t>
            </a:r>
          </a:p>
          <a:p>
            <a:endParaRPr lang="en-US" dirty="0"/>
          </a:p>
        </p:txBody>
      </p:sp>
      <p:pic>
        <p:nvPicPr>
          <p:cNvPr id="2" name="Picture 1" descr="A collection of different patterns&#10;&#10;Description automatically generated">
            <a:extLst>
              <a:ext uri="{FF2B5EF4-FFF2-40B4-BE49-F238E27FC236}">
                <a16:creationId xmlns:a16="http://schemas.microsoft.com/office/drawing/2014/main" id="{04EAEB7B-6F14-EFD2-19C7-FE86FEF446AA}"/>
              </a:ext>
            </a:extLst>
          </p:cNvPr>
          <p:cNvPicPr>
            <a:picLocks noChangeAspect="1"/>
          </p:cNvPicPr>
          <p:nvPr/>
        </p:nvPicPr>
        <p:blipFill rotWithShape="1">
          <a:blip r:embed="rId2"/>
          <a:srcRect t="1611" r="-2" b="9119"/>
          <a:stretch/>
        </p:blipFill>
        <p:spPr>
          <a:xfrm>
            <a:off x="7716838" y="10"/>
            <a:ext cx="4475162" cy="5940351"/>
          </a:xfrm>
          <a:prstGeom prst="rect">
            <a:avLst/>
          </a:prstGeom>
          <a:noFill/>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85AFA860-3BC7-4BC4-9FE5-F5E97177E445}"/>
              </a:ext>
            </a:extLst>
          </p:cNvPr>
          <p:cNvSpPr txBox="1"/>
          <p:nvPr/>
        </p:nvSpPr>
        <p:spPr>
          <a:xfrm>
            <a:off x="515937" y="5582685"/>
            <a:ext cx="6930243" cy="307777"/>
          </a:xfrm>
          <a:prstGeom prst="rect">
            <a:avLst/>
          </a:prstGeom>
          <a:noFill/>
        </p:spPr>
        <p:txBody>
          <a:bodyPr wrap="square" rtlCol="0">
            <a:spAutoFit/>
          </a:bodyPr>
          <a:lstStyle/>
          <a:p>
            <a:pPr algn="r"/>
            <a:r>
              <a:rPr lang="en-GB" sz="1400" dirty="0">
                <a:latin typeface="Source Sans Pro Light" panose="020F0302020204030204" pitchFamily="34" charset="0"/>
                <a:cs typeface="Source Sans Pro Light" panose="020F0302020204030204" pitchFamily="34" charset="0"/>
                <a:hlinkClick r:id="rId3"/>
              </a:rPr>
              <a:t>The Grammar of Ornament</a:t>
            </a:r>
            <a:r>
              <a:rPr lang="en-GB" sz="1400" dirty="0">
                <a:latin typeface="Source Sans Pro Light" panose="020F0302020204030204" pitchFamily="34" charset="0"/>
                <a:cs typeface="Source Sans Pro Light" panose="020F0302020204030204" pitchFamily="34" charset="0"/>
              </a:rPr>
              <a:t>, </a:t>
            </a:r>
            <a:r>
              <a:rPr lang="en-GB" sz="1400" dirty="0" err="1">
                <a:latin typeface="Source Sans Pro Light" panose="020F0302020204030204" pitchFamily="34" charset="0"/>
                <a:cs typeface="Source Sans Pro Light" panose="020F0302020204030204" pitchFamily="34" charset="0"/>
              </a:rPr>
              <a:t>pl.XLV</a:t>
            </a:r>
            <a:r>
              <a:rPr lang="en-GB" sz="1400" dirty="0">
                <a:latin typeface="Source Sans Pro Light" panose="020F0302020204030204" pitchFamily="34" charset="0"/>
                <a:cs typeface="Source Sans Pro Light" panose="020F0302020204030204" pitchFamily="34" charset="0"/>
              </a:rPr>
              <a:t>, CC BY NC SA, University of Edinburgh Library</a:t>
            </a:r>
            <a:endParaRPr lang="en-US" sz="1400" dirty="0">
              <a:latin typeface="Source Sans Pro Light" panose="020F0302020204030204" pitchFamily="34" charset="0"/>
              <a:cs typeface="Source Sans Pro Light" panose="020F0302020204030204" pitchFamily="34" charset="0"/>
            </a:endParaRPr>
          </a:p>
        </p:txBody>
      </p:sp>
    </p:spTree>
    <p:extLst>
      <p:ext uri="{BB962C8B-B14F-4D97-AF65-F5344CB8AC3E}">
        <p14:creationId xmlns:p14="http://schemas.microsoft.com/office/powerpoint/2010/main" val="15191228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375FAAB-9718-D5D1-D096-9DB092ECB649}"/>
              </a:ext>
            </a:extLst>
          </p:cNvPr>
          <p:cNvSpPr>
            <a:spLocks noGrp="1"/>
          </p:cNvSpPr>
          <p:nvPr>
            <p:ph type="title"/>
          </p:nvPr>
        </p:nvSpPr>
        <p:spPr>
          <a:xfrm>
            <a:off x="515937" y="560817"/>
            <a:ext cx="6930243" cy="707896"/>
          </a:xfrm>
        </p:spPr>
        <p:txBody>
          <a:bodyPr>
            <a:normAutofit fontScale="90000"/>
          </a:bodyPr>
          <a:lstStyle/>
          <a:p>
            <a:r>
              <a:rPr lang="en-GB" sz="4400" dirty="0"/>
              <a:t>University of Edinburgh Vision</a:t>
            </a:r>
            <a:br>
              <a:rPr lang="en-US" sz="4400" dirty="0">
                <a:cs typeface="Calibri"/>
              </a:rPr>
            </a:br>
            <a:endParaRPr lang="en-US" dirty="0"/>
          </a:p>
        </p:txBody>
      </p:sp>
      <p:sp>
        <p:nvSpPr>
          <p:cNvPr id="12" name="Content Placeholder 2">
            <a:extLst>
              <a:ext uri="{FF2B5EF4-FFF2-40B4-BE49-F238E27FC236}">
                <a16:creationId xmlns:a16="http://schemas.microsoft.com/office/drawing/2014/main" id="{BEFCFFBD-AAE8-9631-6CEC-F32F0429EB4C}"/>
              </a:ext>
            </a:extLst>
          </p:cNvPr>
          <p:cNvSpPr>
            <a:spLocks noGrp="1"/>
          </p:cNvSpPr>
          <p:nvPr>
            <p:ph sz="half" idx="1"/>
          </p:nvPr>
        </p:nvSpPr>
        <p:spPr>
          <a:xfrm>
            <a:off x="515938" y="1719263"/>
            <a:ext cx="6930242" cy="3240363"/>
          </a:xfrm>
        </p:spPr>
        <p:txBody>
          <a:bodyPr/>
          <a:lstStyle/>
          <a:p>
            <a:pPr marL="0" lvl="0" indent="0">
              <a:buNone/>
            </a:pPr>
            <a:r>
              <a:rPr lang="en-GB" dirty="0"/>
              <a:t>Our graduates, and the knowledge we discover with our partners, make the world a better place.</a:t>
            </a:r>
            <a:endParaRPr lang="en-GB" b="1" dirty="0"/>
          </a:p>
          <a:p>
            <a:pPr marL="0" lvl="0" indent="0">
              <a:buNone/>
            </a:pPr>
            <a:endParaRPr lang="en-GB" dirty="0">
              <a:cs typeface="Calibri"/>
            </a:endParaRPr>
          </a:p>
          <a:p>
            <a:pPr marL="0" indent="0">
              <a:buNone/>
            </a:pPr>
            <a:r>
              <a:rPr lang="en-GB" dirty="0">
                <a:ea typeface="+mn-lt"/>
                <a:cs typeface="+mn-lt"/>
              </a:rPr>
              <a:t>Our teaching and research is relevant to society and we are diverse, inclusive and accessible to all.</a:t>
            </a:r>
            <a:endParaRPr lang="en-GB" dirty="0"/>
          </a:p>
          <a:p>
            <a:pPr marL="0" indent="0">
              <a:buNone/>
            </a:pPr>
            <a:endParaRPr lang="en-US" dirty="0"/>
          </a:p>
        </p:txBody>
      </p:sp>
      <p:pic>
        <p:nvPicPr>
          <p:cNvPr id="5" name="Picture Placeholder 4" descr="A painting of a person sitting on a throne&#10;&#10;Description automatically generated">
            <a:extLst>
              <a:ext uri="{FF2B5EF4-FFF2-40B4-BE49-F238E27FC236}">
                <a16:creationId xmlns:a16="http://schemas.microsoft.com/office/drawing/2014/main" id="{90E8FBBE-C4FE-0C96-AFD3-7CDDD0047716}"/>
              </a:ext>
            </a:extLst>
          </p:cNvPr>
          <p:cNvPicPr>
            <a:picLocks noGrp="1" noChangeAspect="1"/>
          </p:cNvPicPr>
          <p:nvPr>
            <p:ph type="pic" sz="quarter" idx="10"/>
          </p:nvPr>
        </p:nvPicPr>
        <p:blipFill rotWithShape="1">
          <a:blip r:embed="rId3"/>
          <a:srcRect r="-1" b="776"/>
          <a:stretch/>
        </p:blipFill>
        <p:spPr>
          <a:xfrm>
            <a:off x="7716838" y="10"/>
            <a:ext cx="4475162" cy="5940351"/>
          </a:xfrm>
          <a:prstGeom prst="rect">
            <a:avLst/>
          </a:prstGeom>
          <a:noFill/>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2CFA76BB-8E30-D411-04F1-1845FAE38B63}"/>
              </a:ext>
            </a:extLst>
          </p:cNvPr>
          <p:cNvSpPr txBox="1"/>
          <p:nvPr/>
        </p:nvSpPr>
        <p:spPr>
          <a:xfrm>
            <a:off x="515937" y="5410176"/>
            <a:ext cx="6930242" cy="307777"/>
          </a:xfrm>
          <a:prstGeom prst="rect">
            <a:avLst/>
          </a:prstGeom>
          <a:noFill/>
        </p:spPr>
        <p:txBody>
          <a:bodyPr wrap="square">
            <a:spAutoFit/>
          </a:bodyPr>
          <a:lstStyle/>
          <a:p>
            <a:pPr algn="r"/>
            <a:r>
              <a:rPr lang="en-GB" sz="1400" dirty="0">
                <a:effectLst/>
                <a:latin typeface="Source Sans Pro Light" panose="020F0302020204030204" pitchFamily="34" charset="0"/>
                <a:ea typeface="Source Sans Pro" panose="020B0503030403020204" pitchFamily="34" charset="0"/>
                <a:cs typeface="Source Sans Pro Light" panose="020F0302020204030204" pitchFamily="34" charset="0"/>
                <a:hlinkClick r:id="rId4"/>
              </a:rPr>
              <a:t>Commission from the Dodge of Venice, Recto</a:t>
            </a:r>
            <a:r>
              <a:rPr lang="en-GB" sz="1400" dirty="0">
                <a:effectLst/>
                <a:latin typeface="Source Sans Pro Light" panose="020F0302020204030204" pitchFamily="34" charset="0"/>
                <a:ea typeface="Source Sans Pro" panose="020B0503030403020204" pitchFamily="34" charset="0"/>
                <a:cs typeface="Source Sans Pro Light" panose="020F0302020204030204" pitchFamily="34" charset="0"/>
              </a:rPr>
              <a:t>, </a:t>
            </a:r>
            <a:r>
              <a:rPr lang="en-US" sz="1400" dirty="0">
                <a:latin typeface="Source Sans Pro Light" panose="020F0302020204030204" pitchFamily="34" charset="0"/>
                <a:cs typeface="Source Sans Pro Light" panose="020F0302020204030204" pitchFamily="34" charset="0"/>
              </a:rPr>
              <a:t>CC BY-NC-SA 2.0, University of Edinburgh.</a:t>
            </a:r>
            <a:endParaRPr lang="en-US" sz="1400" dirty="0">
              <a:latin typeface="Source Sans Pro Light" panose="020F0302020204030204" pitchFamily="34" charset="0"/>
              <a:ea typeface="Source Sans Pro" panose="020B0503030403020204" pitchFamily="34" charset="0"/>
              <a:cs typeface="Source Sans Pro Light" panose="020F0302020204030204" pitchFamily="34" charset="0"/>
            </a:endParaRPr>
          </a:p>
        </p:txBody>
      </p:sp>
    </p:spTree>
    <p:extLst>
      <p:ext uri="{BB962C8B-B14F-4D97-AF65-F5344CB8AC3E}">
        <p14:creationId xmlns:p14="http://schemas.microsoft.com/office/powerpoint/2010/main" val="38783791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846EA-BF78-32AF-82A1-5EC0BA7A49EB}"/>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FDC4794F-E5B5-FCB2-C2B1-34BA747A3663}"/>
              </a:ext>
            </a:extLst>
          </p:cNvPr>
          <p:cNvSpPr>
            <a:spLocks noGrp="1"/>
          </p:cNvSpPr>
          <p:nvPr>
            <p:ph type="title"/>
          </p:nvPr>
        </p:nvSpPr>
        <p:spPr>
          <a:xfrm>
            <a:off x="515937" y="560817"/>
            <a:ext cx="6930243" cy="707896"/>
          </a:xfrm>
        </p:spPr>
        <p:txBody>
          <a:bodyPr>
            <a:normAutofit fontScale="90000"/>
          </a:bodyPr>
          <a:lstStyle/>
          <a:p>
            <a:r>
              <a:rPr lang="en-GB" sz="4400" dirty="0"/>
              <a:t>Our Vision for OER</a:t>
            </a:r>
            <a:br>
              <a:rPr lang="en-GB" sz="4400" dirty="0"/>
            </a:br>
            <a:r>
              <a:rPr lang="en-GB" sz="4400" dirty="0"/>
              <a:t>- For the Common Good</a:t>
            </a:r>
            <a:br>
              <a:rPr lang="en-US" sz="4400" dirty="0">
                <a:cs typeface="Calibri"/>
              </a:rPr>
            </a:br>
            <a:endParaRPr lang="en-US" dirty="0"/>
          </a:p>
        </p:txBody>
      </p:sp>
      <p:sp>
        <p:nvSpPr>
          <p:cNvPr id="12" name="Content Placeholder 2">
            <a:extLst>
              <a:ext uri="{FF2B5EF4-FFF2-40B4-BE49-F238E27FC236}">
                <a16:creationId xmlns:a16="http://schemas.microsoft.com/office/drawing/2014/main" id="{410D53BC-CF95-A726-CF90-EF60A41C3013}"/>
              </a:ext>
            </a:extLst>
          </p:cNvPr>
          <p:cNvSpPr>
            <a:spLocks noGrp="1"/>
          </p:cNvSpPr>
          <p:nvPr>
            <p:ph sz="half" idx="1"/>
          </p:nvPr>
        </p:nvSpPr>
        <p:spPr>
          <a:xfrm>
            <a:off x="515937" y="1719263"/>
            <a:ext cx="7010930" cy="4137527"/>
          </a:xfrm>
        </p:spPr>
        <p:txBody>
          <a:bodyPr>
            <a:noAutofit/>
          </a:bodyPr>
          <a:lstStyle/>
          <a:p>
            <a:pPr algn="l" fontAlgn="base">
              <a:buFont typeface="Arial" panose="020B0604020202020204" pitchFamily="34" charset="0"/>
              <a:buChar char="•"/>
            </a:pPr>
            <a:r>
              <a:rPr lang="en-GB" sz="2400" dirty="0">
                <a:solidFill>
                  <a:srgbClr val="111111"/>
                </a:solidFill>
                <a:effectLst/>
                <a:latin typeface="Source Sans Pro Light" panose="020B0403030403020204" pitchFamily="34" charset="77"/>
              </a:rPr>
              <a:t>Teaching and learning materials exchange to enrich the University and the sector.</a:t>
            </a:r>
          </a:p>
          <a:p>
            <a:pPr algn="l" fontAlgn="base">
              <a:buFont typeface="Arial" panose="020B0604020202020204" pitchFamily="34" charset="0"/>
              <a:buChar char="•"/>
            </a:pPr>
            <a:r>
              <a:rPr lang="en-GB" sz="2400" dirty="0">
                <a:solidFill>
                  <a:srgbClr val="111111"/>
                </a:solidFill>
                <a:effectLst/>
                <a:latin typeface="Source Sans Pro Light" panose="020B0403030403020204" pitchFamily="34" charset="77"/>
              </a:rPr>
              <a:t>To put in place the support frameworks to enable any member of University of Edinburgh to publish and share online as OER teaching and learning materials they have created as a routine part of their work at the University.</a:t>
            </a:r>
          </a:p>
          <a:p>
            <a:pPr algn="l" fontAlgn="base">
              <a:buFont typeface="Arial" panose="020B0604020202020204" pitchFamily="34" charset="0"/>
              <a:buChar char="•"/>
            </a:pPr>
            <a:r>
              <a:rPr lang="en-GB" sz="2400" dirty="0">
                <a:solidFill>
                  <a:srgbClr val="111111"/>
                </a:solidFill>
                <a:effectLst/>
                <a:latin typeface="Source Sans Pro Light" panose="020B0403030403020204" pitchFamily="34" charset="77"/>
              </a:rPr>
              <a:t>To support members of University of Edinburgh to find and use high quality teaching materials developed within and without the University.</a:t>
            </a:r>
          </a:p>
          <a:p>
            <a:pPr>
              <a:buNone/>
            </a:pPr>
            <a:br>
              <a:rPr lang="en-GB" dirty="0">
                <a:latin typeface="Source Sans Pro Light" panose="020B0403030403020204" pitchFamily="34" charset="77"/>
              </a:rPr>
            </a:br>
            <a:endParaRPr lang="en-US" dirty="0">
              <a:latin typeface="Source Sans Pro Light" panose="020B0403030403020204" pitchFamily="34" charset="77"/>
            </a:endParaRPr>
          </a:p>
        </p:txBody>
      </p:sp>
      <p:sp>
        <p:nvSpPr>
          <p:cNvPr id="7" name="TextBox 6">
            <a:extLst>
              <a:ext uri="{FF2B5EF4-FFF2-40B4-BE49-F238E27FC236}">
                <a16:creationId xmlns:a16="http://schemas.microsoft.com/office/drawing/2014/main" id="{08E8F0B1-CDD8-3CC0-6240-E5C0F2C6EB91}"/>
              </a:ext>
            </a:extLst>
          </p:cNvPr>
          <p:cNvSpPr txBox="1"/>
          <p:nvPr/>
        </p:nvSpPr>
        <p:spPr>
          <a:xfrm>
            <a:off x="515937" y="5430479"/>
            <a:ext cx="6858529" cy="523220"/>
          </a:xfrm>
          <a:prstGeom prst="rect">
            <a:avLst/>
          </a:prstGeom>
          <a:noFill/>
        </p:spPr>
        <p:txBody>
          <a:bodyPr wrap="square">
            <a:spAutoFit/>
          </a:bodyPr>
          <a:lstStyle/>
          <a:p>
            <a:pPr algn="r"/>
            <a:r>
              <a:rPr lang="en-GB" sz="1400" dirty="0">
                <a:effectLst/>
                <a:latin typeface="Source Sans Pro Light" panose="020F0302020204030204" pitchFamily="34" charset="0"/>
                <a:ea typeface="Source Sans Pro" panose="020B0503030403020204" pitchFamily="34" charset="0"/>
                <a:cs typeface="Source Sans Pro Light" panose="020F0302020204030204" pitchFamily="34" charset="0"/>
                <a:hlinkClick r:id="rId3"/>
              </a:rPr>
              <a:t>Streetlamp: Detail Castle, Cover image for ‘We have great stuff’ colouring book volume 2</a:t>
            </a:r>
            <a:r>
              <a:rPr lang="en-GB" sz="1400" dirty="0">
                <a:effectLst/>
                <a:latin typeface="Source Sans Pro Light" panose="020F0302020204030204" pitchFamily="34" charset="0"/>
                <a:ea typeface="Source Sans Pro" panose="020B0503030403020204" pitchFamily="34" charset="0"/>
                <a:cs typeface="Source Sans Pro Light" panose="020F0302020204030204" pitchFamily="34" charset="0"/>
              </a:rPr>
              <a:t>, </a:t>
            </a:r>
          </a:p>
          <a:p>
            <a:pPr algn="r"/>
            <a:r>
              <a:rPr lang="en-US" sz="1400" dirty="0">
                <a:latin typeface="Source Sans Pro Light" panose="020F0302020204030204" pitchFamily="34" charset="0"/>
                <a:cs typeface="Source Sans Pro Light" panose="020F0302020204030204" pitchFamily="34" charset="0"/>
              </a:rPr>
              <a:t>CC BY 4.0, University of Edinburgh.</a:t>
            </a:r>
            <a:endParaRPr lang="en-US" sz="1400" dirty="0">
              <a:latin typeface="Source Sans Pro Light" panose="020F0302020204030204" pitchFamily="34" charset="0"/>
              <a:ea typeface="Source Sans Pro" panose="020B0503030403020204" pitchFamily="34" charset="0"/>
              <a:cs typeface="Source Sans Pro Light" panose="020F0302020204030204" pitchFamily="34" charset="0"/>
            </a:endParaRPr>
          </a:p>
        </p:txBody>
      </p:sp>
      <p:pic>
        <p:nvPicPr>
          <p:cNvPr id="6" name="Picture 5">
            <a:extLst>
              <a:ext uri="{FF2B5EF4-FFF2-40B4-BE49-F238E27FC236}">
                <a16:creationId xmlns:a16="http://schemas.microsoft.com/office/drawing/2014/main" id="{6D0DB2C0-9D69-7016-B99C-6FC3ADB4EA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6867" y="420230"/>
            <a:ext cx="4477922" cy="51287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704498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E43D6-B86B-FD82-B87E-C42A855DEC11}"/>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DCD151C2-5A67-5B88-776B-CBB7C48F50D8}"/>
              </a:ext>
            </a:extLst>
          </p:cNvPr>
          <p:cNvSpPr>
            <a:spLocks noGrp="1"/>
          </p:cNvSpPr>
          <p:nvPr>
            <p:ph type="title"/>
          </p:nvPr>
        </p:nvSpPr>
        <p:spPr>
          <a:xfrm>
            <a:off x="515937" y="560817"/>
            <a:ext cx="6930243" cy="707896"/>
          </a:xfrm>
        </p:spPr>
        <p:txBody>
          <a:bodyPr>
            <a:normAutofit fontScale="90000"/>
          </a:bodyPr>
          <a:lstStyle/>
          <a:p>
            <a:r>
              <a:rPr lang="en-GB" sz="4400" dirty="0"/>
              <a:t>Our Vision for OER</a:t>
            </a:r>
            <a:br>
              <a:rPr lang="en-GB" sz="4400" dirty="0"/>
            </a:br>
            <a:r>
              <a:rPr lang="en-GB" sz="4400" dirty="0"/>
              <a:t>- Edinburgh at its best</a:t>
            </a:r>
            <a:br>
              <a:rPr lang="en-US" sz="4400" dirty="0">
                <a:cs typeface="Calibri"/>
              </a:rPr>
            </a:br>
            <a:endParaRPr lang="en-US" dirty="0"/>
          </a:p>
        </p:txBody>
      </p:sp>
      <p:sp>
        <p:nvSpPr>
          <p:cNvPr id="12" name="Content Placeholder 2">
            <a:extLst>
              <a:ext uri="{FF2B5EF4-FFF2-40B4-BE49-F238E27FC236}">
                <a16:creationId xmlns:a16="http://schemas.microsoft.com/office/drawing/2014/main" id="{FF62FBAC-AC1E-565C-26CC-0DCE0FF45623}"/>
              </a:ext>
            </a:extLst>
          </p:cNvPr>
          <p:cNvSpPr>
            <a:spLocks noGrp="1"/>
          </p:cNvSpPr>
          <p:nvPr>
            <p:ph sz="half" idx="1"/>
          </p:nvPr>
        </p:nvSpPr>
        <p:spPr>
          <a:xfrm>
            <a:off x="515937" y="1719263"/>
            <a:ext cx="7095596" cy="4137527"/>
          </a:xfrm>
        </p:spPr>
        <p:txBody>
          <a:bodyPr>
            <a:noAutofit/>
          </a:bodyPr>
          <a:lstStyle/>
          <a:p>
            <a:pPr algn="l" fontAlgn="base">
              <a:buFont typeface="Arial" panose="020B0604020202020204" pitchFamily="34" charset="0"/>
              <a:buChar char="•"/>
            </a:pPr>
            <a:r>
              <a:rPr lang="en-GB" sz="2400" dirty="0">
                <a:solidFill>
                  <a:srgbClr val="111111"/>
                </a:solidFill>
                <a:effectLst/>
                <a:latin typeface="Source Sans Pro Light" panose="020B0403030403020204" pitchFamily="34" charset="77"/>
              </a:rPr>
              <a:t>Showcasing openly the highest quality learning and teaching.</a:t>
            </a:r>
          </a:p>
          <a:p>
            <a:pPr algn="l" fontAlgn="base">
              <a:buFont typeface="Arial" panose="020B0604020202020204" pitchFamily="34" charset="0"/>
              <a:buChar char="•"/>
            </a:pPr>
            <a:r>
              <a:rPr lang="en-GB" sz="2400" dirty="0">
                <a:solidFill>
                  <a:srgbClr val="111111"/>
                </a:solidFill>
                <a:effectLst/>
                <a:latin typeface="Source Sans Pro Light" panose="020B0403030403020204" pitchFamily="34" charset="77"/>
              </a:rPr>
              <a:t>To identify collections of </a:t>
            </a:r>
            <a:r>
              <a:rPr lang="en-GB" sz="2400" dirty="0" err="1">
                <a:solidFill>
                  <a:srgbClr val="111111"/>
                </a:solidFill>
                <a:effectLst/>
                <a:latin typeface="Source Sans Pro Light" panose="020B0403030403020204" pitchFamily="34" charset="77"/>
              </a:rPr>
              <a:t>hig</a:t>
            </a:r>
            <a:r>
              <a:rPr lang="en-GB" sz="2400" dirty="0">
                <a:solidFill>
                  <a:srgbClr val="111111"/>
                </a:solidFill>
                <a:effectLst/>
                <a:latin typeface="Source Sans Pro Light" panose="020B0403030403020204" pitchFamily="34" charset="77"/>
              </a:rPr>
              <a:t>- quality learning materials within each school department and research institute to be published online for flexible use, to be made available to learners and teachers as open courseware (e.g. recorded high profile events, noteworthy lectures, MOOC and DEI course content).</a:t>
            </a:r>
          </a:p>
          <a:p>
            <a:pPr algn="l" fontAlgn="base">
              <a:buFont typeface="Arial" panose="020B0604020202020204" pitchFamily="34" charset="0"/>
              <a:buChar char="•"/>
            </a:pPr>
            <a:r>
              <a:rPr lang="en-GB" sz="2400" dirty="0">
                <a:solidFill>
                  <a:srgbClr val="111111"/>
                </a:solidFill>
                <a:effectLst/>
                <a:latin typeface="Source Sans Pro Light" panose="020B0403030403020204" pitchFamily="34" charset="77"/>
              </a:rPr>
              <a:t>To enable the discovery of these materials in a way that ensures that our University’s reputation is enhanced.</a:t>
            </a:r>
          </a:p>
          <a:p>
            <a:pPr>
              <a:buNone/>
            </a:pPr>
            <a:br>
              <a:rPr lang="en-GB" dirty="0">
                <a:latin typeface="Source Sans Pro Light" panose="020B0403030403020204" pitchFamily="34" charset="77"/>
              </a:rPr>
            </a:br>
            <a:endParaRPr lang="en-US" dirty="0">
              <a:latin typeface="Source Sans Pro Light" panose="020B0403030403020204" pitchFamily="34" charset="77"/>
            </a:endParaRPr>
          </a:p>
        </p:txBody>
      </p:sp>
      <p:sp>
        <p:nvSpPr>
          <p:cNvPr id="7" name="TextBox 6">
            <a:extLst>
              <a:ext uri="{FF2B5EF4-FFF2-40B4-BE49-F238E27FC236}">
                <a16:creationId xmlns:a16="http://schemas.microsoft.com/office/drawing/2014/main" id="{C879802A-52A0-C599-39A3-A0FF2B86337E}"/>
              </a:ext>
            </a:extLst>
          </p:cNvPr>
          <p:cNvSpPr txBox="1"/>
          <p:nvPr/>
        </p:nvSpPr>
        <p:spPr>
          <a:xfrm>
            <a:off x="7611533" y="5118126"/>
            <a:ext cx="4470399" cy="738664"/>
          </a:xfrm>
          <a:prstGeom prst="rect">
            <a:avLst/>
          </a:prstGeom>
          <a:noFill/>
        </p:spPr>
        <p:txBody>
          <a:bodyPr wrap="square">
            <a:spAutoFit/>
          </a:bodyPr>
          <a:lstStyle/>
          <a:p>
            <a:pPr algn="r"/>
            <a:r>
              <a:rPr lang="en-US" sz="1400" dirty="0">
                <a:latin typeface="Source Sans Pro Light" panose="020F0302020204030204" pitchFamily="34" charset="0"/>
                <a:cs typeface="Source Sans Pro Light" panose="020F0302020204030204" pitchFamily="34" charset="0"/>
                <a:hlinkClick r:id="rId3"/>
              </a:rPr>
              <a:t>Detail from ‘Setting Up Your Camera and Equipment’ video</a:t>
            </a:r>
            <a:r>
              <a:rPr lang="en-US" sz="1400" dirty="0">
                <a:latin typeface="Source Sans Pro Light" panose="020F0302020204030204" pitchFamily="34" charset="0"/>
                <a:cs typeface="Source Sans Pro Light" panose="020F0302020204030204" pitchFamily="34" charset="0"/>
              </a:rPr>
              <a:t>, </a:t>
            </a:r>
          </a:p>
          <a:p>
            <a:pPr algn="r"/>
            <a:r>
              <a:rPr lang="en-US" sz="1400" dirty="0">
                <a:latin typeface="Source Sans Pro Light" panose="020F0302020204030204" pitchFamily="34" charset="0"/>
                <a:cs typeface="Source Sans Pro Light" panose="020F0302020204030204" pitchFamily="34" charset="0"/>
              </a:rPr>
              <a:t>How to Create Video for Online Courses MOOC,</a:t>
            </a:r>
          </a:p>
          <a:p>
            <a:pPr algn="r"/>
            <a:r>
              <a:rPr lang="en-US" sz="1400" dirty="0">
                <a:latin typeface="Source Sans Pro Light" panose="020F0302020204030204" pitchFamily="34" charset="0"/>
                <a:cs typeface="Source Sans Pro Light" panose="020F0302020204030204" pitchFamily="34" charset="0"/>
              </a:rPr>
              <a:t>CC BY 4.0, University of Edinburgh.</a:t>
            </a:r>
            <a:endParaRPr lang="en-US" sz="1400" dirty="0">
              <a:latin typeface="Source Sans Pro Light" panose="020F0302020204030204" pitchFamily="34" charset="0"/>
              <a:ea typeface="Source Sans Pro" panose="020B0503030403020204" pitchFamily="34" charset="0"/>
              <a:cs typeface="Source Sans Pro Light" panose="020F0302020204030204" pitchFamily="34" charset="0"/>
            </a:endParaRPr>
          </a:p>
        </p:txBody>
      </p:sp>
      <p:pic>
        <p:nvPicPr>
          <p:cNvPr id="3" name="Picture 2">
            <a:extLst>
              <a:ext uri="{FF2B5EF4-FFF2-40B4-BE49-F238E27FC236}">
                <a16:creationId xmlns:a16="http://schemas.microsoft.com/office/drawing/2014/main" id="{23848053-153D-4A58-197C-7F02661A50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2879" y="914765"/>
            <a:ext cx="4227705" cy="36228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606626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6C40B-6F41-16EC-7587-139590D6346C}"/>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22144739-EA33-EF35-4626-EEBA71544CCD}"/>
              </a:ext>
            </a:extLst>
          </p:cNvPr>
          <p:cNvSpPr>
            <a:spLocks noGrp="1"/>
          </p:cNvSpPr>
          <p:nvPr>
            <p:ph type="title"/>
          </p:nvPr>
        </p:nvSpPr>
        <p:spPr>
          <a:xfrm>
            <a:off x="515937" y="560817"/>
            <a:ext cx="6930243" cy="707896"/>
          </a:xfrm>
        </p:spPr>
        <p:txBody>
          <a:bodyPr>
            <a:normAutofit fontScale="90000"/>
          </a:bodyPr>
          <a:lstStyle/>
          <a:p>
            <a:r>
              <a:rPr lang="en-GB" sz="4400" dirty="0"/>
              <a:t>Our Vision for OER</a:t>
            </a:r>
            <a:br>
              <a:rPr lang="en-GB" sz="4400" dirty="0"/>
            </a:br>
            <a:r>
              <a:rPr lang="en-GB" sz="4400" dirty="0"/>
              <a:t>- Edinburgh’s Treasures</a:t>
            </a:r>
            <a:br>
              <a:rPr lang="en-US" sz="4400" dirty="0">
                <a:cs typeface="Calibri"/>
              </a:rPr>
            </a:br>
            <a:endParaRPr lang="en-US" dirty="0"/>
          </a:p>
        </p:txBody>
      </p:sp>
      <p:sp>
        <p:nvSpPr>
          <p:cNvPr id="12" name="Content Placeholder 2">
            <a:extLst>
              <a:ext uri="{FF2B5EF4-FFF2-40B4-BE49-F238E27FC236}">
                <a16:creationId xmlns:a16="http://schemas.microsoft.com/office/drawing/2014/main" id="{8DDDA6F8-071F-2EFC-CB77-BA259FF856FE}"/>
              </a:ext>
            </a:extLst>
          </p:cNvPr>
          <p:cNvSpPr>
            <a:spLocks noGrp="1"/>
          </p:cNvSpPr>
          <p:nvPr>
            <p:ph sz="half" idx="1"/>
          </p:nvPr>
        </p:nvSpPr>
        <p:spPr>
          <a:xfrm>
            <a:off x="515937" y="1719263"/>
            <a:ext cx="7095596" cy="4137527"/>
          </a:xfrm>
        </p:spPr>
        <p:txBody>
          <a:bodyPr>
            <a:noAutofit/>
          </a:bodyPr>
          <a:lstStyle/>
          <a:p>
            <a:pPr fontAlgn="base"/>
            <a:r>
              <a:rPr lang="en-GB" sz="2400" dirty="0">
                <a:solidFill>
                  <a:srgbClr val="111111"/>
                </a:solidFill>
                <a:effectLst/>
                <a:latin typeface="Source Sans Pro Light" panose="020B0403030403020204" pitchFamily="34" charset="77"/>
              </a:rPr>
              <a:t>Making available online a significant collection of unique learning materials available openly to Scotland, the UK and the world, promoting health and economic and cultural well-being.</a:t>
            </a:r>
          </a:p>
          <a:p>
            <a:pPr fontAlgn="base"/>
            <a:r>
              <a:rPr lang="en-GB" sz="2400" dirty="0">
                <a:solidFill>
                  <a:srgbClr val="111111"/>
                </a:solidFill>
                <a:effectLst/>
                <a:latin typeface="Source Sans Pro Light" panose="020B0403030403020204" pitchFamily="34" charset="77"/>
              </a:rPr>
              <a:t>To identify a number of major collections of interdisciplinary materials, archives, treasures, museum resources to be digitised, curated and shared for the greater good and significant contribution to public engagement with learning, study and research.</a:t>
            </a:r>
            <a:endParaRPr lang="en-GB" sz="2400" dirty="0">
              <a:solidFill>
                <a:srgbClr val="111111"/>
              </a:solidFill>
              <a:latin typeface="Source Sans Pro Light" panose="020B0403030403020204" pitchFamily="34" charset="77"/>
            </a:endParaRPr>
          </a:p>
          <a:p>
            <a:pPr fontAlgn="base"/>
            <a:r>
              <a:rPr lang="en-GB" sz="2400" dirty="0">
                <a:solidFill>
                  <a:srgbClr val="111111"/>
                </a:solidFill>
                <a:effectLst/>
                <a:latin typeface="Source Sans Pro Light" panose="020B0403030403020204" pitchFamily="34" charset="77"/>
              </a:rPr>
              <a:t>To put in place policy and infrastructure to ensure that these OER collections are sustainable and usable in the medium to longer term.</a:t>
            </a:r>
          </a:p>
          <a:p>
            <a:pPr marL="0" indent="0" fontAlgn="base">
              <a:buNone/>
            </a:pPr>
            <a:br>
              <a:rPr lang="en-GB" sz="2400" dirty="0">
                <a:solidFill>
                  <a:srgbClr val="111111"/>
                </a:solidFill>
                <a:effectLst/>
                <a:latin typeface="Source Sans Pro Light" panose="020B0403030403020204" pitchFamily="34" charset="77"/>
              </a:rPr>
            </a:br>
            <a:endParaRPr lang="en-GB" sz="2400" dirty="0">
              <a:solidFill>
                <a:srgbClr val="111111"/>
              </a:solidFill>
              <a:effectLst/>
              <a:latin typeface="Source Sans Pro Light" panose="020B0403030403020204" pitchFamily="34" charset="77"/>
            </a:endParaRPr>
          </a:p>
          <a:p>
            <a:pPr>
              <a:buNone/>
            </a:pPr>
            <a:br>
              <a:rPr lang="en-GB" dirty="0">
                <a:latin typeface="Source Sans Pro Light" panose="020B0403030403020204" pitchFamily="34" charset="77"/>
              </a:rPr>
            </a:br>
            <a:endParaRPr lang="en-US" dirty="0">
              <a:latin typeface="Source Sans Pro Light" panose="020B0403030403020204" pitchFamily="34" charset="77"/>
            </a:endParaRPr>
          </a:p>
        </p:txBody>
      </p:sp>
      <p:sp>
        <p:nvSpPr>
          <p:cNvPr id="7" name="TextBox 6">
            <a:extLst>
              <a:ext uri="{FF2B5EF4-FFF2-40B4-BE49-F238E27FC236}">
                <a16:creationId xmlns:a16="http://schemas.microsoft.com/office/drawing/2014/main" id="{E85ED975-F504-D20D-29C3-6B49E66F1D46}"/>
              </a:ext>
            </a:extLst>
          </p:cNvPr>
          <p:cNvSpPr txBox="1"/>
          <p:nvPr/>
        </p:nvSpPr>
        <p:spPr>
          <a:xfrm>
            <a:off x="7611533" y="5118126"/>
            <a:ext cx="4470399" cy="738664"/>
          </a:xfrm>
          <a:prstGeom prst="rect">
            <a:avLst/>
          </a:prstGeom>
          <a:noFill/>
        </p:spPr>
        <p:txBody>
          <a:bodyPr wrap="square">
            <a:spAutoFit/>
          </a:bodyPr>
          <a:lstStyle/>
          <a:p>
            <a:pPr algn="r"/>
            <a:r>
              <a:rPr lang="en-US" sz="1400" dirty="0">
                <a:latin typeface="Source Sans Pro Light" panose="020F0302020204030204" pitchFamily="34" charset="0"/>
                <a:cs typeface="Source Sans Pro Light" panose="020F0302020204030204" pitchFamily="34" charset="0"/>
                <a:hlinkClick r:id="rId3"/>
              </a:rPr>
              <a:t>Song School St. Mary, 1897</a:t>
            </a:r>
            <a:r>
              <a:rPr lang="en-US" sz="1400" dirty="0">
                <a:latin typeface="Source Sans Pro Light" panose="020F0302020204030204" pitchFamily="34" charset="0"/>
                <a:cs typeface="Source Sans Pro Light" panose="020F0302020204030204" pitchFamily="34" charset="0"/>
              </a:rPr>
              <a:t>,</a:t>
            </a:r>
          </a:p>
          <a:p>
            <a:pPr algn="r"/>
            <a:r>
              <a:rPr lang="en-US" sz="1400" dirty="0">
                <a:latin typeface="Source Sans Pro Light" panose="020F0302020204030204" pitchFamily="34" charset="0"/>
                <a:cs typeface="Source Sans Pro Light" panose="020F0302020204030204" pitchFamily="34" charset="0"/>
              </a:rPr>
              <a:t> Phoebe Anna </a:t>
            </a:r>
            <a:r>
              <a:rPr lang="en-US" sz="1400" dirty="0" err="1">
                <a:latin typeface="Source Sans Pro Light" panose="020F0302020204030204" pitchFamily="34" charset="0"/>
                <a:cs typeface="Source Sans Pro Light" panose="020F0302020204030204" pitchFamily="34" charset="0"/>
              </a:rPr>
              <a:t>Traquair</a:t>
            </a:r>
            <a:r>
              <a:rPr lang="en-US" sz="1400" dirty="0">
                <a:latin typeface="Source Sans Pro Light" panose="020F0302020204030204" pitchFamily="34" charset="0"/>
                <a:cs typeface="Source Sans Pro Light" panose="020F0302020204030204" pitchFamily="34" charset="0"/>
              </a:rPr>
              <a:t> Collection, </a:t>
            </a:r>
          </a:p>
          <a:p>
            <a:pPr algn="r"/>
            <a:r>
              <a:rPr lang="en-US" sz="1400" dirty="0">
                <a:latin typeface="Source Sans Pro Light" panose="020F0302020204030204" pitchFamily="34" charset="0"/>
                <a:cs typeface="Source Sans Pro Light" panose="020F0302020204030204" pitchFamily="34" charset="0"/>
              </a:rPr>
              <a:t>CC BY 4.0, University of Edinburgh.</a:t>
            </a:r>
            <a:endParaRPr lang="en-US" sz="1400" dirty="0">
              <a:latin typeface="Source Sans Pro Light" panose="020F0302020204030204" pitchFamily="34" charset="0"/>
              <a:ea typeface="Source Sans Pro" panose="020B0503030403020204" pitchFamily="34" charset="0"/>
              <a:cs typeface="Source Sans Pro Light" panose="020F0302020204030204" pitchFamily="34" charset="0"/>
            </a:endParaRPr>
          </a:p>
        </p:txBody>
      </p:sp>
      <p:pic>
        <p:nvPicPr>
          <p:cNvPr id="4" name="Picture 3">
            <a:extLst>
              <a:ext uri="{FF2B5EF4-FFF2-40B4-BE49-F238E27FC236}">
                <a16:creationId xmlns:a16="http://schemas.microsoft.com/office/drawing/2014/main" id="{9B3767CB-EEA1-B7A9-83B6-FB3A8C78D583}"/>
              </a:ext>
            </a:extLst>
          </p:cNvPr>
          <p:cNvPicPr>
            <a:picLocks noChangeAspect="1"/>
          </p:cNvPicPr>
          <p:nvPr/>
        </p:nvPicPr>
        <p:blipFill>
          <a:blip r:embed="rId4">
            <a:extLst>
              <a:ext uri="{28A0092B-C50C-407E-A947-70E740481C1C}">
                <a14:useLocalDpi xmlns:a14="http://schemas.microsoft.com/office/drawing/2010/main" val="0"/>
              </a:ext>
            </a:extLst>
          </a:blip>
          <a:srcRect l="12261" t="13944" r="11177" b="18768"/>
          <a:stretch/>
        </p:blipFill>
        <p:spPr>
          <a:xfrm>
            <a:off x="7937163" y="560817"/>
            <a:ext cx="3941570" cy="43435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567749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5FA3FC-8BB1-C597-BC6C-7CCE86FEF39B}"/>
              </a:ext>
            </a:extLst>
          </p:cNvPr>
          <p:cNvSpPr>
            <a:spLocks noGrp="1"/>
          </p:cNvSpPr>
          <p:nvPr>
            <p:ph sz="half" idx="1"/>
          </p:nvPr>
        </p:nvSpPr>
        <p:spPr>
          <a:xfrm>
            <a:off x="528130" y="780479"/>
            <a:ext cx="6930242" cy="4050049"/>
          </a:xfrm>
        </p:spPr>
        <p:txBody>
          <a:bodyPr>
            <a:normAutofit fontScale="92500" lnSpcReduction="10000"/>
          </a:bodyPr>
          <a:lstStyle/>
          <a:p>
            <a:pPr marL="0" indent="0" rtl="0">
              <a:lnSpc>
                <a:spcPct val="150000"/>
              </a:lnSpc>
              <a:spcBef>
                <a:spcPts val="0"/>
              </a:spcBef>
              <a:spcAft>
                <a:spcPts val="0"/>
              </a:spcAft>
              <a:buNone/>
            </a:pPr>
            <a:r>
              <a:rPr lang="en-US" dirty="0"/>
              <a:t>“Where there is no policy or strategy around openness, many individuals - students and staff - feel that if they make a mistake they may be in peril, that the university may not have their backs. So the absence of policy speaks very loudly to people within higher education institutions.” </a:t>
            </a:r>
          </a:p>
          <a:p>
            <a:pPr marL="0" indent="0" algn="r" rtl="0">
              <a:lnSpc>
                <a:spcPct val="150000"/>
              </a:lnSpc>
              <a:spcBef>
                <a:spcPts val="0"/>
              </a:spcBef>
              <a:spcAft>
                <a:spcPts val="0"/>
              </a:spcAft>
              <a:buNone/>
            </a:pPr>
            <a:r>
              <a:rPr lang="en-US" dirty="0"/>
              <a:t>~ Catherine Cronin, 2020.</a:t>
            </a:r>
          </a:p>
        </p:txBody>
      </p:sp>
      <p:pic>
        <p:nvPicPr>
          <p:cNvPr id="6" name="Picture Placeholder 5" descr="A black and white image of a person&#10;&#10;Description automatically generated">
            <a:extLst>
              <a:ext uri="{FF2B5EF4-FFF2-40B4-BE49-F238E27FC236}">
                <a16:creationId xmlns:a16="http://schemas.microsoft.com/office/drawing/2014/main" id="{D0ADBC7A-B43F-0683-C21F-F9CE928A616B}"/>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611" b="12611"/>
          <a:stretch>
            <a:fillRect/>
          </a:stretch>
        </p:blipFill>
        <p:spPr>
          <a:xfrm>
            <a:off x="7784036" y="250655"/>
            <a:ext cx="4017819" cy="53332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1120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D4CA339-CBD2-69C7-3B71-DB9E55417B80}"/>
              </a:ext>
            </a:extLst>
          </p:cNvPr>
          <p:cNvSpPr>
            <a:spLocks noGrp="1"/>
          </p:cNvSpPr>
          <p:nvPr>
            <p:ph type="title"/>
          </p:nvPr>
        </p:nvSpPr>
        <p:spPr>
          <a:xfrm>
            <a:off x="515937" y="560817"/>
            <a:ext cx="6930243" cy="707896"/>
          </a:xfrm>
        </p:spPr>
        <p:txBody>
          <a:bodyPr/>
          <a:lstStyle/>
          <a:p>
            <a:r>
              <a:rPr lang="en-US" dirty="0"/>
              <a:t>OER Policy</a:t>
            </a:r>
          </a:p>
        </p:txBody>
      </p:sp>
      <p:sp>
        <p:nvSpPr>
          <p:cNvPr id="11" name="Content Placeholder 2">
            <a:extLst>
              <a:ext uri="{FF2B5EF4-FFF2-40B4-BE49-F238E27FC236}">
                <a16:creationId xmlns:a16="http://schemas.microsoft.com/office/drawing/2014/main" id="{DAD063FB-246B-6ECB-F49C-758DDACB4B9D}"/>
              </a:ext>
            </a:extLst>
          </p:cNvPr>
          <p:cNvSpPr>
            <a:spLocks noGrp="1"/>
          </p:cNvSpPr>
          <p:nvPr>
            <p:ph sz="half" idx="1"/>
          </p:nvPr>
        </p:nvSpPr>
        <p:spPr>
          <a:xfrm>
            <a:off x="515937" y="1565374"/>
            <a:ext cx="6930242" cy="4050049"/>
          </a:xfrm>
        </p:spPr>
        <p:txBody>
          <a:bodyPr>
            <a:normAutofit/>
          </a:bodyPr>
          <a:lstStyle/>
          <a:p>
            <a:r>
              <a:rPr lang="en-US" dirty="0"/>
              <a:t>Approved by Learning and Teaching Committee in January 2016, updated 2021, and undergoing review in 2025.</a:t>
            </a:r>
          </a:p>
          <a:p>
            <a:r>
              <a:rPr lang="en-US" dirty="0"/>
              <a:t>Informative and permissive.</a:t>
            </a:r>
          </a:p>
          <a:p>
            <a:r>
              <a:rPr lang="en-US" dirty="0"/>
              <a:t>Encourages staff and students to use, create and publish OERs to enhance the quality of the student experience. </a:t>
            </a:r>
          </a:p>
          <a:p>
            <a:r>
              <a:rPr lang="en-US" dirty="0"/>
              <a:t>Helps colleagues make informed decisions about creating and using OER. </a:t>
            </a:r>
          </a:p>
          <a:p>
            <a:endParaRPr lang="en-US" dirty="0"/>
          </a:p>
          <a:p>
            <a:endParaRPr lang="en-US" dirty="0"/>
          </a:p>
        </p:txBody>
      </p:sp>
      <p:pic>
        <p:nvPicPr>
          <p:cNvPr id="5" name="Picture Placeholder 4">
            <a:extLst>
              <a:ext uri="{FF2B5EF4-FFF2-40B4-BE49-F238E27FC236}">
                <a16:creationId xmlns:a16="http://schemas.microsoft.com/office/drawing/2014/main" id="{DE6417DE-6037-67CA-54F4-8C00B2A74AFE}"/>
              </a:ext>
            </a:extLst>
          </p:cNvPr>
          <p:cNvPicPr>
            <a:picLocks noGrp="1" noChangeAspect="1"/>
          </p:cNvPicPr>
          <p:nvPr>
            <p:ph type="pic" sz="quarter" idx="10"/>
          </p:nvPr>
        </p:nvPicPr>
        <p:blipFill rotWithShape="1">
          <a:blip r:embed="rId3"/>
          <a:srcRect r="5537" b="1"/>
          <a:stretch/>
        </p:blipFill>
        <p:spPr>
          <a:xfrm>
            <a:off x="7716838" y="10"/>
            <a:ext cx="4475162" cy="5940351"/>
          </a:xfrm>
          <a:prstGeom prst="rect">
            <a:avLst/>
          </a:prstGeom>
          <a:noFill/>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00B56904-FB7F-4556-A602-8D4341C4C183}"/>
              </a:ext>
            </a:extLst>
          </p:cNvPr>
          <p:cNvSpPr txBox="1"/>
          <p:nvPr/>
        </p:nvSpPr>
        <p:spPr>
          <a:xfrm>
            <a:off x="245280" y="5461535"/>
            <a:ext cx="7200899" cy="307777"/>
          </a:xfrm>
          <a:prstGeom prst="rect">
            <a:avLst/>
          </a:prstGeom>
          <a:noFill/>
        </p:spPr>
        <p:txBody>
          <a:bodyPr wrap="square">
            <a:spAutoFit/>
          </a:bodyPr>
          <a:lstStyle/>
          <a:p>
            <a:pPr algn="r"/>
            <a:r>
              <a:rPr lang="en-GB" sz="1400" dirty="0" err="1">
                <a:effectLst/>
                <a:latin typeface="Source Sans Pro Light" panose="020F0302020204030204" pitchFamily="34" charset="0"/>
                <a:ea typeface="Source Sans Pro" panose="020B0503030403020204" pitchFamily="34" charset="0"/>
                <a:cs typeface="Source Sans Pro Light" panose="020F0302020204030204" pitchFamily="34" charset="0"/>
                <a:hlinkClick r:id="rId4"/>
              </a:rPr>
              <a:t>Prodromus</a:t>
            </a:r>
            <a:r>
              <a:rPr lang="en-GB" sz="1400" dirty="0">
                <a:effectLst/>
                <a:latin typeface="Source Sans Pro Light" panose="020F0302020204030204" pitchFamily="34" charset="0"/>
                <a:ea typeface="Source Sans Pro" panose="020B0503030403020204" pitchFamily="34" charset="0"/>
                <a:cs typeface="Source Sans Pro Light" panose="020F0302020204030204" pitchFamily="34" charset="0"/>
                <a:hlinkClick r:id="rId4"/>
              </a:rPr>
              <a:t> </a:t>
            </a:r>
            <a:r>
              <a:rPr lang="en-GB" sz="1400" dirty="0" err="1">
                <a:effectLst/>
                <a:latin typeface="Source Sans Pro Light" panose="020F0302020204030204" pitchFamily="34" charset="0"/>
                <a:ea typeface="Source Sans Pro" panose="020B0503030403020204" pitchFamily="34" charset="0"/>
                <a:cs typeface="Source Sans Pro Light" panose="020F0302020204030204" pitchFamily="34" charset="0"/>
                <a:hlinkClick r:id="rId4"/>
              </a:rPr>
              <a:t>Dissertationum</a:t>
            </a:r>
            <a:r>
              <a:rPr lang="en-GB" sz="1400" dirty="0">
                <a:effectLst/>
                <a:latin typeface="Source Sans Pro Light" panose="020F0302020204030204" pitchFamily="34" charset="0"/>
                <a:ea typeface="Source Sans Pro" panose="020B0503030403020204" pitchFamily="34" charset="0"/>
                <a:cs typeface="Source Sans Pro Light" panose="020F0302020204030204" pitchFamily="34" charset="0"/>
                <a:hlinkClick r:id="rId4"/>
              </a:rPr>
              <a:t> </a:t>
            </a:r>
            <a:r>
              <a:rPr lang="en-GB" sz="1400" dirty="0" err="1">
                <a:effectLst/>
                <a:latin typeface="Source Sans Pro Light" panose="020F0302020204030204" pitchFamily="34" charset="0"/>
                <a:ea typeface="Source Sans Pro" panose="020B0503030403020204" pitchFamily="34" charset="0"/>
                <a:cs typeface="Source Sans Pro Light" panose="020F0302020204030204" pitchFamily="34" charset="0"/>
                <a:hlinkClick r:id="rId4"/>
              </a:rPr>
              <a:t>Cosmographicarum</a:t>
            </a:r>
            <a:r>
              <a:rPr lang="en-GB" sz="1400" dirty="0">
                <a:effectLst/>
                <a:latin typeface="Source Sans Pro Light" panose="020F0302020204030204" pitchFamily="34" charset="0"/>
                <a:ea typeface="Source Sans Pro" panose="020B0503030403020204" pitchFamily="34" charset="0"/>
                <a:cs typeface="Source Sans Pro Light" panose="020F0302020204030204" pitchFamily="34" charset="0"/>
                <a:hlinkClick r:id="rId4"/>
              </a:rPr>
              <a:t>, f.p.24</a:t>
            </a:r>
            <a:r>
              <a:rPr lang="en-GB" sz="1400" dirty="0">
                <a:effectLst/>
                <a:latin typeface="Source Sans Pro Light" panose="020F0302020204030204" pitchFamily="34" charset="0"/>
                <a:ea typeface="Source Sans Pro" panose="020B0503030403020204" pitchFamily="34" charset="0"/>
                <a:cs typeface="Source Sans Pro Light" panose="020F0302020204030204" pitchFamily="34" charset="0"/>
              </a:rPr>
              <a:t>, </a:t>
            </a:r>
            <a:r>
              <a:rPr lang="en-US" sz="1400" dirty="0">
                <a:latin typeface="Source Sans Pro Light" panose="020F0302020204030204" pitchFamily="34" charset="0"/>
                <a:cs typeface="Source Sans Pro Light" panose="020F0302020204030204" pitchFamily="34" charset="0"/>
              </a:rPr>
              <a:t>CC BY-NC-SA 2.0, University of Edinburgh.</a:t>
            </a:r>
            <a:endParaRPr lang="en-US" sz="1400" dirty="0">
              <a:latin typeface="Source Sans Pro Light" panose="020F0302020204030204" pitchFamily="34" charset="0"/>
              <a:ea typeface="Source Sans Pro" panose="020B0503030403020204" pitchFamily="34" charset="0"/>
              <a:cs typeface="Source Sans Pro Light" panose="020F0302020204030204" pitchFamily="34" charset="0"/>
            </a:endParaRPr>
          </a:p>
        </p:txBody>
      </p:sp>
    </p:spTree>
    <p:extLst>
      <p:ext uri="{BB962C8B-B14F-4D97-AF65-F5344CB8AC3E}">
        <p14:creationId xmlns:p14="http://schemas.microsoft.com/office/powerpoint/2010/main" val="17370765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AAE0E-D35E-026F-94A6-FB71FE3A5E7E}"/>
              </a:ext>
            </a:extLst>
          </p:cNvPr>
          <p:cNvSpPr>
            <a:spLocks noGrp="1"/>
          </p:cNvSpPr>
          <p:nvPr>
            <p:ph type="title"/>
          </p:nvPr>
        </p:nvSpPr>
        <p:spPr>
          <a:xfrm>
            <a:off x="515937" y="560817"/>
            <a:ext cx="6930243" cy="707896"/>
          </a:xfrm>
        </p:spPr>
        <p:txBody>
          <a:bodyPr anchor="t">
            <a:normAutofit fontScale="90000"/>
          </a:bodyPr>
          <a:lstStyle/>
          <a:p>
            <a:r>
              <a:rPr lang="en-US" sz="3600" dirty="0"/>
              <a:t>Open Policies for Learning &amp; Teaching</a:t>
            </a:r>
          </a:p>
        </p:txBody>
      </p:sp>
      <p:sp>
        <p:nvSpPr>
          <p:cNvPr id="3" name="Content Placeholder 2">
            <a:extLst>
              <a:ext uri="{FF2B5EF4-FFF2-40B4-BE49-F238E27FC236}">
                <a16:creationId xmlns:a16="http://schemas.microsoft.com/office/drawing/2014/main" id="{212659DC-BB81-F7CF-E014-496974932176}"/>
              </a:ext>
            </a:extLst>
          </p:cNvPr>
          <p:cNvSpPr>
            <a:spLocks noGrp="1"/>
          </p:cNvSpPr>
          <p:nvPr>
            <p:ph sz="half" idx="1"/>
          </p:nvPr>
        </p:nvSpPr>
        <p:spPr>
          <a:xfrm>
            <a:off x="515938" y="1510542"/>
            <a:ext cx="6930242" cy="4050049"/>
          </a:xfrm>
        </p:spPr>
        <p:txBody>
          <a:bodyPr>
            <a:normAutofit lnSpcReduction="10000"/>
          </a:bodyPr>
          <a:lstStyle/>
          <a:p>
            <a:r>
              <a:rPr lang="en-US" dirty="0"/>
              <a:t>Accessible and Inclusive Learning Policy</a:t>
            </a:r>
          </a:p>
          <a:p>
            <a:r>
              <a:rPr lang="en-US" dirty="0"/>
              <a:t>Lecture Recording Policy</a:t>
            </a:r>
          </a:p>
          <a:p>
            <a:r>
              <a:rPr lang="en-US" dirty="0"/>
              <a:t>Open Educational Resources Policy</a:t>
            </a:r>
          </a:p>
          <a:p>
            <a:r>
              <a:rPr lang="en-US" dirty="0"/>
              <a:t>Virtual Classroom Policy</a:t>
            </a:r>
          </a:p>
          <a:p>
            <a:r>
              <a:rPr lang="en-US" dirty="0"/>
              <a:t>Digital Citizenship Guide</a:t>
            </a:r>
          </a:p>
          <a:p>
            <a:r>
              <a:rPr lang="en-US" dirty="0"/>
              <a:t>Learning Analytics Principles and Purposes</a:t>
            </a:r>
          </a:p>
          <a:p>
            <a:endParaRPr lang="en-US" dirty="0"/>
          </a:p>
          <a:p>
            <a:pPr marL="0" indent="0">
              <a:buNone/>
            </a:pPr>
            <a:r>
              <a:rPr lang="en-US" dirty="0">
                <a:hlinkClick r:id="rId3"/>
              </a:rPr>
              <a:t>https://open.ed.ac.uk/open-policy-for-learning-and-teaching/</a:t>
            </a:r>
            <a:endParaRPr lang="en-US" dirty="0"/>
          </a:p>
          <a:p>
            <a:endParaRPr lang="en-US" dirty="0"/>
          </a:p>
        </p:txBody>
      </p:sp>
      <p:pic>
        <p:nvPicPr>
          <p:cNvPr id="6" name="Picture Placeholder 5" descr="A white and blue logo with blue text&#10;&#10;Description automatically generated">
            <a:extLst>
              <a:ext uri="{FF2B5EF4-FFF2-40B4-BE49-F238E27FC236}">
                <a16:creationId xmlns:a16="http://schemas.microsoft.com/office/drawing/2014/main" id="{4C6FB7FD-E0AC-C59E-5EB6-A9D3AA6535A4}"/>
              </a:ext>
            </a:extLst>
          </p:cNvPr>
          <p:cNvPicPr>
            <a:picLocks noGrp="1" noChangeAspect="1"/>
          </p:cNvPicPr>
          <p:nvPr>
            <p:ph type="pic" sz="quarter" idx="10"/>
          </p:nvPr>
        </p:nvPicPr>
        <p:blipFill rotWithShape="1">
          <a:blip r:embed="rId4">
            <a:extLst>
              <a:ext uri="{28A0092B-C50C-407E-A947-70E740481C1C}">
                <a14:useLocalDpi xmlns:a14="http://schemas.microsoft.com/office/drawing/2010/main" val="0"/>
              </a:ext>
            </a:extLst>
          </a:blip>
          <a:stretch/>
        </p:blipFill>
        <p:spPr>
          <a:xfrm>
            <a:off x="7446180" y="584921"/>
            <a:ext cx="4475162" cy="4838013"/>
          </a:xfrm>
          <a:noFill/>
        </p:spPr>
      </p:pic>
    </p:spTree>
    <p:extLst>
      <p:ext uri="{BB962C8B-B14F-4D97-AF65-F5344CB8AC3E}">
        <p14:creationId xmlns:p14="http://schemas.microsoft.com/office/powerpoint/2010/main" val="35373322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5BBF3CC-9FE4-6F5E-3A85-BB2061E9BA92}"/>
              </a:ext>
            </a:extLst>
          </p:cNvPr>
          <p:cNvSpPr>
            <a:spLocks noGrp="1"/>
          </p:cNvSpPr>
          <p:nvPr>
            <p:ph type="title"/>
          </p:nvPr>
        </p:nvSpPr>
        <p:spPr>
          <a:xfrm>
            <a:off x="515937" y="560817"/>
            <a:ext cx="6930243" cy="707896"/>
          </a:xfrm>
        </p:spPr>
        <p:txBody>
          <a:bodyPr>
            <a:normAutofit fontScale="90000"/>
          </a:bodyPr>
          <a:lstStyle/>
          <a:p>
            <a:r>
              <a:rPr lang="en-US" dirty="0"/>
              <a:t>UNESCO Recommendation on OER</a:t>
            </a:r>
          </a:p>
        </p:txBody>
      </p:sp>
      <p:sp>
        <p:nvSpPr>
          <p:cNvPr id="13" name="Content Placeholder 2">
            <a:extLst>
              <a:ext uri="{FF2B5EF4-FFF2-40B4-BE49-F238E27FC236}">
                <a16:creationId xmlns:a16="http://schemas.microsoft.com/office/drawing/2014/main" id="{E8B4BA7A-8776-AF18-2792-3969A127BFCC}"/>
              </a:ext>
            </a:extLst>
          </p:cNvPr>
          <p:cNvSpPr>
            <a:spLocks noGrp="1"/>
          </p:cNvSpPr>
          <p:nvPr>
            <p:ph sz="half" idx="1"/>
          </p:nvPr>
        </p:nvSpPr>
        <p:spPr>
          <a:xfrm>
            <a:off x="515937" y="2027376"/>
            <a:ext cx="6930242" cy="4050049"/>
          </a:xfrm>
        </p:spPr>
        <p:txBody>
          <a:bodyPr/>
          <a:lstStyle/>
          <a:p>
            <a:pPr marL="0" indent="0">
              <a:buNone/>
            </a:pPr>
            <a:r>
              <a:rPr lang="en-US" dirty="0"/>
              <a:t>“Open Educational Resources (OER) are learning, teaching and research materials in any format and medium that reside in the public domain or are under copyright that have been released under an open license, that permit no-cost access, re-use, re-purpose, adaptation and redistribution by others.”  </a:t>
            </a:r>
          </a:p>
        </p:txBody>
      </p:sp>
      <p:pic>
        <p:nvPicPr>
          <p:cNvPr id="6" name="Picture Placeholder 5" descr="A group of people using devices&#10;&#10;Description automatically generated">
            <a:extLst>
              <a:ext uri="{FF2B5EF4-FFF2-40B4-BE49-F238E27FC236}">
                <a16:creationId xmlns:a16="http://schemas.microsoft.com/office/drawing/2014/main" id="{636986A9-CAC7-9F3B-619B-E142C7B18DF7}"/>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r="1844" b="1"/>
          <a:stretch/>
        </p:blipFill>
        <p:spPr>
          <a:xfrm>
            <a:off x="7716838" y="10"/>
            <a:ext cx="4475162" cy="5940351"/>
          </a:xfrm>
          <a:noFill/>
        </p:spPr>
      </p:pic>
      <p:sp>
        <p:nvSpPr>
          <p:cNvPr id="7" name="TextBox 6">
            <a:extLst>
              <a:ext uri="{FF2B5EF4-FFF2-40B4-BE49-F238E27FC236}">
                <a16:creationId xmlns:a16="http://schemas.microsoft.com/office/drawing/2014/main" id="{75BFD237-B025-A318-1DBF-E6F30DBFE929}"/>
              </a:ext>
            </a:extLst>
          </p:cNvPr>
          <p:cNvSpPr txBox="1"/>
          <p:nvPr/>
        </p:nvSpPr>
        <p:spPr>
          <a:xfrm>
            <a:off x="515937" y="5410176"/>
            <a:ext cx="6930242" cy="307777"/>
          </a:xfrm>
          <a:prstGeom prst="rect">
            <a:avLst/>
          </a:prstGeom>
          <a:noFill/>
        </p:spPr>
        <p:txBody>
          <a:bodyPr wrap="square">
            <a:spAutoFit/>
          </a:bodyPr>
          <a:lstStyle/>
          <a:p>
            <a:pPr algn="r"/>
            <a:r>
              <a:rPr lang="en-GB" sz="1400" dirty="0">
                <a:effectLst/>
                <a:latin typeface="Source Sans Pro Light" panose="020F0302020204030204" pitchFamily="34" charset="0"/>
                <a:ea typeface="Source Sans Pro" panose="020B0503030403020204" pitchFamily="34" charset="0"/>
                <a:cs typeface="Source Sans Pro Light" panose="020F0302020204030204" pitchFamily="34" charset="0"/>
                <a:hlinkClick r:id="rId4"/>
              </a:rPr>
              <a:t>UNESCO Recommendation on OER</a:t>
            </a:r>
            <a:r>
              <a:rPr lang="en-GB" sz="1400" dirty="0">
                <a:effectLst/>
                <a:latin typeface="Source Sans Pro Light" panose="020F0302020204030204" pitchFamily="34" charset="0"/>
                <a:ea typeface="Source Sans Pro" panose="020B0503030403020204" pitchFamily="34" charset="0"/>
                <a:cs typeface="Source Sans Pro Light" panose="020F0302020204030204" pitchFamily="34" charset="0"/>
              </a:rPr>
              <a:t>, </a:t>
            </a:r>
            <a:r>
              <a:rPr lang="en-US" sz="1400" dirty="0">
                <a:latin typeface="Source Sans Pro Light" panose="020F0302020204030204" pitchFamily="34" charset="0"/>
                <a:cs typeface="Source Sans Pro Light" panose="020F0302020204030204" pitchFamily="34" charset="0"/>
              </a:rPr>
              <a:t>CC BY-SA 3.0, UNESCO.</a:t>
            </a:r>
            <a:endParaRPr lang="en-US" sz="1400" dirty="0">
              <a:latin typeface="Source Sans Pro Light" panose="020F0302020204030204" pitchFamily="34" charset="0"/>
              <a:ea typeface="Source Sans Pro" panose="020B0503030403020204" pitchFamily="34" charset="0"/>
              <a:cs typeface="Source Sans Pro Light" panose="020F0302020204030204" pitchFamily="34" charset="0"/>
            </a:endParaRPr>
          </a:p>
        </p:txBody>
      </p:sp>
    </p:spTree>
    <p:extLst>
      <p:ext uri="{BB962C8B-B14F-4D97-AF65-F5344CB8AC3E}">
        <p14:creationId xmlns:p14="http://schemas.microsoft.com/office/powerpoint/2010/main" val="10882592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0BEC8-9747-6037-9423-75C0C0A07FE8}"/>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1B0F4D63-A2A2-3DD5-0FF6-B207AFCF2100}"/>
              </a:ext>
            </a:extLst>
          </p:cNvPr>
          <p:cNvSpPr>
            <a:spLocks noGrp="1"/>
          </p:cNvSpPr>
          <p:nvPr>
            <p:ph type="title"/>
          </p:nvPr>
        </p:nvSpPr>
        <p:spPr>
          <a:xfrm>
            <a:off x="515937" y="560817"/>
            <a:ext cx="8420673" cy="707896"/>
          </a:xfrm>
        </p:spPr>
        <p:txBody>
          <a:bodyPr>
            <a:normAutofit/>
          </a:bodyPr>
          <a:lstStyle/>
          <a:p>
            <a:r>
              <a:rPr lang="en-US" dirty="0"/>
              <a:t>UN Sustainable Development Goal 4</a:t>
            </a:r>
          </a:p>
        </p:txBody>
      </p:sp>
      <p:sp>
        <p:nvSpPr>
          <p:cNvPr id="7" name="TextBox 6">
            <a:extLst>
              <a:ext uri="{FF2B5EF4-FFF2-40B4-BE49-F238E27FC236}">
                <a16:creationId xmlns:a16="http://schemas.microsoft.com/office/drawing/2014/main" id="{0DA42235-E2C7-F990-BACF-1BC5D8558D96}"/>
              </a:ext>
            </a:extLst>
          </p:cNvPr>
          <p:cNvSpPr txBox="1"/>
          <p:nvPr/>
        </p:nvSpPr>
        <p:spPr>
          <a:xfrm>
            <a:off x="2630878" y="5435398"/>
            <a:ext cx="6930242" cy="307777"/>
          </a:xfrm>
          <a:prstGeom prst="rect">
            <a:avLst/>
          </a:prstGeom>
          <a:noFill/>
        </p:spPr>
        <p:txBody>
          <a:bodyPr wrap="square">
            <a:spAutoFit/>
          </a:bodyPr>
          <a:lstStyle/>
          <a:p>
            <a:pPr algn="r"/>
            <a:r>
              <a:rPr lang="en-US" sz="1400" dirty="0"/>
              <a:t>United Nations Global Goals, </a:t>
            </a:r>
            <a:r>
              <a:rPr lang="en-US" sz="1400" dirty="0">
                <a:hlinkClick r:id="rId3"/>
              </a:rPr>
              <a:t>https://www.globalgoals.org/goals/4-quality-education</a:t>
            </a:r>
            <a:endParaRPr lang="en-US" sz="1400" dirty="0">
              <a:latin typeface="Source Sans Pro Light" panose="020F0302020204030204" pitchFamily="34" charset="0"/>
              <a:ea typeface="Source Sans Pro" panose="020B0503030403020204" pitchFamily="34" charset="0"/>
              <a:cs typeface="Source Sans Pro Light" panose="020F0302020204030204" pitchFamily="34" charset="0"/>
            </a:endParaRPr>
          </a:p>
        </p:txBody>
      </p:sp>
      <p:pic>
        <p:nvPicPr>
          <p:cNvPr id="4" name="Picture 3">
            <a:extLst>
              <a:ext uri="{FF2B5EF4-FFF2-40B4-BE49-F238E27FC236}">
                <a16:creationId xmlns:a16="http://schemas.microsoft.com/office/drawing/2014/main" id="{201FD230-367F-C0FB-2EFA-E42C1B5735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476" y="1603820"/>
            <a:ext cx="10935047" cy="36503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383202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A9046-660A-265C-C48B-A721AF6E362F}"/>
              </a:ext>
            </a:extLst>
          </p:cNvPr>
          <p:cNvSpPr>
            <a:spLocks noGrp="1"/>
          </p:cNvSpPr>
          <p:nvPr>
            <p:ph type="title"/>
          </p:nvPr>
        </p:nvSpPr>
        <p:spPr/>
        <p:txBody>
          <a:bodyPr/>
          <a:lstStyle/>
          <a:p>
            <a:r>
              <a:rPr lang="en-US" dirty="0"/>
              <a:t>OER Service</a:t>
            </a:r>
          </a:p>
        </p:txBody>
      </p:sp>
      <p:sp>
        <p:nvSpPr>
          <p:cNvPr id="3" name="Content Placeholder 2">
            <a:extLst>
              <a:ext uri="{FF2B5EF4-FFF2-40B4-BE49-F238E27FC236}">
                <a16:creationId xmlns:a16="http://schemas.microsoft.com/office/drawing/2014/main" id="{CE2A575E-1737-3932-21A1-8D5EDD23EF98}"/>
              </a:ext>
            </a:extLst>
          </p:cNvPr>
          <p:cNvSpPr>
            <a:spLocks noGrp="1"/>
          </p:cNvSpPr>
          <p:nvPr>
            <p:ph sz="half" idx="1"/>
          </p:nvPr>
        </p:nvSpPr>
        <p:spPr/>
        <p:txBody>
          <a:bodyPr>
            <a:normAutofit/>
          </a:bodyPr>
          <a:lstStyle/>
          <a:p>
            <a:r>
              <a:rPr lang="en-US" dirty="0"/>
              <a:t>Provide advice and guidance on OER and open education.</a:t>
            </a:r>
          </a:p>
          <a:p>
            <a:r>
              <a:rPr lang="en-US" dirty="0"/>
              <a:t>Run digital skills </a:t>
            </a:r>
            <a:r>
              <a:rPr lang="en-US" dirty="0" err="1"/>
              <a:t>programme</a:t>
            </a:r>
            <a:r>
              <a:rPr lang="en-US" dirty="0"/>
              <a:t> on digital and copyright literacy.</a:t>
            </a:r>
          </a:p>
          <a:p>
            <a:r>
              <a:rPr lang="en-US" dirty="0"/>
              <a:t>Support open education in the curriculum.</a:t>
            </a:r>
          </a:p>
          <a:p>
            <a:r>
              <a:rPr lang="en-US" dirty="0"/>
              <a:t>Work closely with Online Course Production Service and </a:t>
            </a:r>
            <a:r>
              <a:rPr lang="en-US" dirty="0" err="1"/>
              <a:t>Wikimedian</a:t>
            </a:r>
            <a:r>
              <a:rPr lang="en-US" dirty="0"/>
              <a:t> in Residence.</a:t>
            </a:r>
          </a:p>
          <a:p>
            <a:pPr marL="0" indent="0">
              <a:buNone/>
            </a:pPr>
            <a:endParaRPr lang="en-US" dirty="0"/>
          </a:p>
        </p:txBody>
      </p:sp>
      <p:pic>
        <p:nvPicPr>
          <p:cNvPr id="5" name="Picture Placeholder 4">
            <a:extLst>
              <a:ext uri="{FF2B5EF4-FFF2-40B4-BE49-F238E27FC236}">
                <a16:creationId xmlns:a16="http://schemas.microsoft.com/office/drawing/2014/main" id="{1D3288E7-F76D-2237-DC37-F458AC8FE347}"/>
              </a:ext>
            </a:extLst>
          </p:cNvPr>
          <p:cNvPicPr>
            <a:picLocks noGrp="1" noChangeAspect="1"/>
          </p:cNvPicPr>
          <p:nvPr>
            <p:ph type="pic" sz="quarter" idx="10"/>
          </p:nvPr>
        </p:nvPicPr>
        <p:blipFill>
          <a:blip r:embed="rId3"/>
          <a:srcRect t="1432" b="1432"/>
          <a:stretch>
            <a:fillRect/>
          </a:stretch>
        </p:blipFill>
        <p:spPr>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75741BAA-6905-2EF1-FAE4-895675461DA4}"/>
              </a:ext>
            </a:extLst>
          </p:cNvPr>
          <p:cNvSpPr txBox="1"/>
          <p:nvPr/>
        </p:nvSpPr>
        <p:spPr>
          <a:xfrm>
            <a:off x="515937" y="5461535"/>
            <a:ext cx="6930242" cy="307777"/>
          </a:xfrm>
          <a:prstGeom prst="rect">
            <a:avLst/>
          </a:prstGeom>
          <a:noFill/>
        </p:spPr>
        <p:txBody>
          <a:bodyPr wrap="square" rtlCol="0">
            <a:spAutoFit/>
          </a:bodyPr>
          <a:lstStyle/>
          <a:p>
            <a:pPr algn="r"/>
            <a:r>
              <a:rPr lang="en-GB" sz="1400" dirty="0">
                <a:latin typeface="Source Sans Pro Light" panose="020F0302020204030204" pitchFamily="34" charset="0"/>
                <a:cs typeface="Source Sans Pro Light" panose="020F0302020204030204" pitchFamily="34" charset="0"/>
                <a:hlinkClick r:id="rId4"/>
              </a:rPr>
              <a:t>Papers of William Speirs Bruce, No.686</a:t>
            </a:r>
            <a:r>
              <a:rPr lang="en-GB" sz="1400" dirty="0">
                <a:latin typeface="Source Sans Pro Light" panose="020F0302020204030204" pitchFamily="34" charset="0"/>
                <a:cs typeface="Source Sans Pro Light" panose="020F0302020204030204" pitchFamily="34" charset="0"/>
              </a:rPr>
              <a:t>, </a:t>
            </a:r>
            <a:r>
              <a:rPr lang="en-US" sz="1400" dirty="0">
                <a:latin typeface="Source Sans Pro Light" panose="020F0302020204030204" pitchFamily="34" charset="0"/>
                <a:cs typeface="Source Sans Pro Light" panose="020F0302020204030204" pitchFamily="34" charset="0"/>
              </a:rPr>
              <a:t>CC BY-NC-SA 2.0, </a:t>
            </a:r>
            <a:r>
              <a:rPr lang="en-GB" sz="1400" dirty="0">
                <a:latin typeface="Source Sans Pro Light" panose="020F0302020204030204" pitchFamily="34" charset="0"/>
                <a:cs typeface="Source Sans Pro Light" panose="020F0302020204030204" pitchFamily="34" charset="0"/>
              </a:rPr>
              <a:t> University of Edinburgh</a:t>
            </a:r>
            <a:r>
              <a:rPr lang="en-US" sz="1400" dirty="0">
                <a:latin typeface="Source Sans Pro Light" panose="020F0302020204030204" pitchFamily="34" charset="0"/>
                <a:cs typeface="Source Sans Pro Light" panose="020F0302020204030204" pitchFamily="34" charset="0"/>
              </a:rPr>
              <a:t>. </a:t>
            </a:r>
          </a:p>
        </p:txBody>
      </p:sp>
    </p:spTree>
    <p:extLst>
      <p:ext uri="{BB962C8B-B14F-4D97-AF65-F5344CB8AC3E}">
        <p14:creationId xmlns:p14="http://schemas.microsoft.com/office/powerpoint/2010/main" val="40303574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AF249CC8-007C-8C7A-B936-DFBDFA8BC286}"/>
              </a:ext>
            </a:extLst>
          </p:cNvPr>
          <p:cNvSpPr/>
          <p:nvPr/>
        </p:nvSpPr>
        <p:spPr>
          <a:xfrm>
            <a:off x="5191485" y="209147"/>
            <a:ext cx="1943476" cy="833350"/>
          </a:xfrm>
          <a:prstGeom prst="roundRect">
            <a:avLst/>
          </a:prstGeom>
          <a:solidFill>
            <a:schemeClr val="bg2"/>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1"/>
                </a:solidFill>
              </a:rPr>
              <a:t>University of Edinburgh</a:t>
            </a:r>
          </a:p>
          <a:p>
            <a:pPr algn="ctr"/>
            <a:r>
              <a:rPr lang="en-GB" sz="1100" dirty="0">
                <a:solidFill>
                  <a:schemeClr val="tx1"/>
                </a:solidFill>
              </a:rPr>
              <a:t>Principal &amp; Vice-Chancellor</a:t>
            </a:r>
          </a:p>
        </p:txBody>
      </p:sp>
      <p:sp>
        <p:nvSpPr>
          <p:cNvPr id="5" name="Rounded Rectangle 4">
            <a:extLst>
              <a:ext uri="{FF2B5EF4-FFF2-40B4-BE49-F238E27FC236}">
                <a16:creationId xmlns:a16="http://schemas.microsoft.com/office/drawing/2014/main" id="{2DC2482B-92DF-8958-200F-1BC05B1B7D3E}"/>
              </a:ext>
            </a:extLst>
          </p:cNvPr>
          <p:cNvSpPr/>
          <p:nvPr/>
        </p:nvSpPr>
        <p:spPr>
          <a:xfrm>
            <a:off x="364895" y="1466117"/>
            <a:ext cx="1485003" cy="613486"/>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rgbClr val="000000"/>
                </a:solidFill>
                <a:latin typeface="Arial" panose="020B0604020202020204" pitchFamily="34" charset="0"/>
              </a:rPr>
              <a:t>College of Arts, Humanities and Social Sciences</a:t>
            </a:r>
          </a:p>
          <a:p>
            <a:pPr algn="ctr"/>
            <a:endParaRPr lang="x-none" sz="500" b="1" dirty="0">
              <a:solidFill>
                <a:srgbClr val="000000"/>
              </a:solidFill>
              <a:latin typeface="Arial" panose="020B0604020202020204" pitchFamily="34" charset="0"/>
            </a:endParaRPr>
          </a:p>
        </p:txBody>
      </p:sp>
      <p:sp>
        <p:nvSpPr>
          <p:cNvPr id="6" name="Rounded Rectangle 5">
            <a:extLst>
              <a:ext uri="{FF2B5EF4-FFF2-40B4-BE49-F238E27FC236}">
                <a16:creationId xmlns:a16="http://schemas.microsoft.com/office/drawing/2014/main" id="{E1850EC9-D10B-2837-A9A9-5CA45B47D714}"/>
              </a:ext>
            </a:extLst>
          </p:cNvPr>
          <p:cNvSpPr/>
          <p:nvPr/>
        </p:nvSpPr>
        <p:spPr>
          <a:xfrm>
            <a:off x="2057644" y="1466117"/>
            <a:ext cx="1485003" cy="613486"/>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rgbClr val="000000"/>
                </a:solidFill>
                <a:latin typeface="Arial" panose="020B0604020202020204" pitchFamily="34" charset="0"/>
              </a:rPr>
              <a:t>College of Medicine and Veterinary Medicine</a:t>
            </a:r>
          </a:p>
          <a:p>
            <a:pPr algn="ctr"/>
            <a:endParaRPr lang="x-none" sz="500" b="1" dirty="0">
              <a:solidFill>
                <a:srgbClr val="000000"/>
              </a:solidFill>
              <a:latin typeface="Arial" panose="020B0604020202020204" pitchFamily="34" charset="0"/>
            </a:endParaRPr>
          </a:p>
        </p:txBody>
      </p:sp>
      <p:sp>
        <p:nvSpPr>
          <p:cNvPr id="7" name="Rounded Rectangle 6">
            <a:extLst>
              <a:ext uri="{FF2B5EF4-FFF2-40B4-BE49-F238E27FC236}">
                <a16:creationId xmlns:a16="http://schemas.microsoft.com/office/drawing/2014/main" id="{4ECED3DD-46C2-57A5-666D-518C8283E151}"/>
              </a:ext>
            </a:extLst>
          </p:cNvPr>
          <p:cNvSpPr/>
          <p:nvPr/>
        </p:nvSpPr>
        <p:spPr>
          <a:xfrm>
            <a:off x="3706482" y="1480303"/>
            <a:ext cx="1485003" cy="613486"/>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rgbClr val="000000"/>
                </a:solidFill>
                <a:latin typeface="Arial" panose="020B0604020202020204" pitchFamily="34" charset="0"/>
              </a:rPr>
              <a:t>College of Science and Engineering</a:t>
            </a:r>
          </a:p>
          <a:p>
            <a:pPr algn="ctr"/>
            <a:endParaRPr lang="x-none" sz="500" b="1" dirty="0">
              <a:solidFill>
                <a:srgbClr val="000000"/>
              </a:solidFill>
              <a:latin typeface="Arial" panose="020B0604020202020204" pitchFamily="34" charset="0"/>
            </a:endParaRPr>
          </a:p>
        </p:txBody>
      </p:sp>
      <p:sp>
        <p:nvSpPr>
          <p:cNvPr id="8" name="Rounded Rectangle 7">
            <a:extLst>
              <a:ext uri="{FF2B5EF4-FFF2-40B4-BE49-F238E27FC236}">
                <a16:creationId xmlns:a16="http://schemas.microsoft.com/office/drawing/2014/main" id="{5711C9EB-23B1-7A91-33D1-6B26DD6DE989}"/>
              </a:ext>
            </a:extLst>
          </p:cNvPr>
          <p:cNvSpPr/>
          <p:nvPr/>
        </p:nvSpPr>
        <p:spPr>
          <a:xfrm>
            <a:off x="7134961" y="1466117"/>
            <a:ext cx="1485003" cy="613486"/>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rgbClr val="000000"/>
                </a:solidFill>
                <a:latin typeface="Arial" panose="020B0604020202020204" pitchFamily="34" charset="0"/>
              </a:rPr>
              <a:t>Corporate Services Group</a:t>
            </a:r>
          </a:p>
          <a:p>
            <a:pPr algn="ctr"/>
            <a:endParaRPr lang="en-GB" sz="500" b="1" dirty="0">
              <a:solidFill>
                <a:srgbClr val="000000"/>
              </a:solidFill>
              <a:latin typeface="Arial" panose="020B0604020202020204" pitchFamily="34" charset="0"/>
            </a:endParaRPr>
          </a:p>
        </p:txBody>
      </p:sp>
      <p:sp>
        <p:nvSpPr>
          <p:cNvPr id="9" name="Rounded Rectangle 8">
            <a:extLst>
              <a:ext uri="{FF2B5EF4-FFF2-40B4-BE49-F238E27FC236}">
                <a16:creationId xmlns:a16="http://schemas.microsoft.com/office/drawing/2014/main" id="{1A174B8D-CB7E-0FA6-3314-661244CC9991}"/>
              </a:ext>
            </a:extLst>
          </p:cNvPr>
          <p:cNvSpPr/>
          <p:nvPr/>
        </p:nvSpPr>
        <p:spPr>
          <a:xfrm>
            <a:off x="5355320" y="1477691"/>
            <a:ext cx="1627550" cy="833350"/>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b="1" dirty="0">
                <a:solidFill>
                  <a:srgbClr val="000000"/>
                </a:solidFill>
              </a:rPr>
              <a:t>Information Services Group</a:t>
            </a:r>
            <a:endParaRPr lang="x-none" sz="1100" b="1" dirty="0">
              <a:solidFill>
                <a:srgbClr val="000000"/>
              </a:solidFill>
            </a:endParaRPr>
          </a:p>
          <a:p>
            <a:pPr algn="ctr"/>
            <a:r>
              <a:rPr lang="en-GB" sz="900" b="1" dirty="0">
                <a:solidFill>
                  <a:srgbClr val="000000"/>
                </a:solidFill>
              </a:rPr>
              <a:t> </a:t>
            </a:r>
            <a:r>
              <a:rPr lang="en-GB" sz="900" dirty="0">
                <a:solidFill>
                  <a:srgbClr val="000000"/>
                </a:solidFill>
              </a:rPr>
              <a:t>Chief Information Officer, Librarian to the University</a:t>
            </a:r>
          </a:p>
        </p:txBody>
      </p:sp>
      <p:sp>
        <p:nvSpPr>
          <p:cNvPr id="10" name="Rounded Rectangle 9">
            <a:extLst>
              <a:ext uri="{FF2B5EF4-FFF2-40B4-BE49-F238E27FC236}">
                <a16:creationId xmlns:a16="http://schemas.microsoft.com/office/drawing/2014/main" id="{B9B7DD7B-727F-8538-5577-550D282D5817}"/>
              </a:ext>
            </a:extLst>
          </p:cNvPr>
          <p:cNvSpPr/>
          <p:nvPr/>
        </p:nvSpPr>
        <p:spPr>
          <a:xfrm>
            <a:off x="8833904" y="1466117"/>
            <a:ext cx="1485003" cy="613486"/>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rgbClr val="000000"/>
                </a:solidFill>
                <a:latin typeface="Arial" panose="020B0604020202020204" pitchFamily="34" charset="0"/>
              </a:rPr>
              <a:t>University Secretary’s Group</a:t>
            </a:r>
          </a:p>
          <a:p>
            <a:pPr algn="ctr"/>
            <a:endParaRPr lang="x-none" sz="500" b="1" dirty="0">
              <a:solidFill>
                <a:srgbClr val="000000"/>
              </a:solidFill>
              <a:latin typeface="Arial" panose="020B0604020202020204" pitchFamily="34" charset="0"/>
            </a:endParaRPr>
          </a:p>
        </p:txBody>
      </p:sp>
      <p:sp>
        <p:nvSpPr>
          <p:cNvPr id="11" name="Rounded Rectangle 10">
            <a:extLst>
              <a:ext uri="{FF2B5EF4-FFF2-40B4-BE49-F238E27FC236}">
                <a16:creationId xmlns:a16="http://schemas.microsoft.com/office/drawing/2014/main" id="{E989D2B8-5EE6-081F-F18A-F3ED0AC3864E}"/>
              </a:ext>
            </a:extLst>
          </p:cNvPr>
          <p:cNvSpPr/>
          <p:nvPr/>
        </p:nvSpPr>
        <p:spPr>
          <a:xfrm>
            <a:off x="10503912" y="1466117"/>
            <a:ext cx="1485003" cy="613486"/>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rgbClr val="000000"/>
                </a:solidFill>
                <a:latin typeface="Arial" panose="020B0604020202020204" pitchFamily="34" charset="0"/>
              </a:rPr>
              <a:t>Finance Directorate</a:t>
            </a:r>
          </a:p>
          <a:p>
            <a:pPr algn="ctr"/>
            <a:endParaRPr lang="en-GB" sz="700" b="1" dirty="0">
              <a:solidFill>
                <a:srgbClr val="000000"/>
              </a:solidFill>
              <a:latin typeface="Arial" panose="020B0604020202020204" pitchFamily="34" charset="0"/>
            </a:endParaRPr>
          </a:p>
        </p:txBody>
      </p:sp>
      <p:sp>
        <p:nvSpPr>
          <p:cNvPr id="12" name="Rounded Rectangle 11">
            <a:extLst>
              <a:ext uri="{FF2B5EF4-FFF2-40B4-BE49-F238E27FC236}">
                <a16:creationId xmlns:a16="http://schemas.microsoft.com/office/drawing/2014/main" id="{2547A790-ECC7-5A8A-201F-74753E05B55B}"/>
              </a:ext>
            </a:extLst>
          </p:cNvPr>
          <p:cNvSpPr/>
          <p:nvPr/>
        </p:nvSpPr>
        <p:spPr>
          <a:xfrm>
            <a:off x="8083890" y="3025377"/>
            <a:ext cx="1158797" cy="262534"/>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EDINA</a:t>
            </a:r>
          </a:p>
        </p:txBody>
      </p:sp>
      <p:sp>
        <p:nvSpPr>
          <p:cNvPr id="13" name="Rounded Rectangle 12">
            <a:extLst>
              <a:ext uri="{FF2B5EF4-FFF2-40B4-BE49-F238E27FC236}">
                <a16:creationId xmlns:a16="http://schemas.microsoft.com/office/drawing/2014/main" id="{6E4860A5-6B9F-A90B-45B1-1AC941B85EDA}"/>
              </a:ext>
            </a:extLst>
          </p:cNvPr>
          <p:cNvSpPr/>
          <p:nvPr/>
        </p:nvSpPr>
        <p:spPr>
          <a:xfrm>
            <a:off x="6833879" y="3029052"/>
            <a:ext cx="1158797" cy="26253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Digital Curation Centre</a:t>
            </a:r>
          </a:p>
        </p:txBody>
      </p:sp>
      <p:sp>
        <p:nvSpPr>
          <p:cNvPr id="14" name="Rounded Rectangle 13">
            <a:extLst>
              <a:ext uri="{FF2B5EF4-FFF2-40B4-BE49-F238E27FC236}">
                <a16:creationId xmlns:a16="http://schemas.microsoft.com/office/drawing/2014/main" id="{5049FF68-26A9-CB30-639A-FEDEAC980790}"/>
              </a:ext>
            </a:extLst>
          </p:cNvPr>
          <p:cNvSpPr/>
          <p:nvPr/>
        </p:nvSpPr>
        <p:spPr>
          <a:xfrm>
            <a:off x="1685094" y="3039860"/>
            <a:ext cx="1158797" cy="26253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solidFill>
                  <a:schemeClr val="tx1"/>
                </a:solidFill>
              </a:rPr>
              <a:t>Applications Dev. &amp; Operations</a:t>
            </a:r>
          </a:p>
        </p:txBody>
      </p:sp>
      <p:sp>
        <p:nvSpPr>
          <p:cNvPr id="16" name="Rounded Rectangle 15">
            <a:extLst>
              <a:ext uri="{FF2B5EF4-FFF2-40B4-BE49-F238E27FC236}">
                <a16:creationId xmlns:a16="http://schemas.microsoft.com/office/drawing/2014/main" id="{3401C206-98FE-AA0D-AA6E-4F50AED38DEE}"/>
              </a:ext>
            </a:extLst>
          </p:cNvPr>
          <p:cNvSpPr/>
          <p:nvPr/>
        </p:nvSpPr>
        <p:spPr>
          <a:xfrm>
            <a:off x="4224308" y="3030623"/>
            <a:ext cx="1158798" cy="26253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IT Infrastructure</a:t>
            </a:r>
          </a:p>
        </p:txBody>
      </p:sp>
      <p:sp>
        <p:nvSpPr>
          <p:cNvPr id="17" name="Rounded Rectangle 16">
            <a:extLst>
              <a:ext uri="{FF2B5EF4-FFF2-40B4-BE49-F238E27FC236}">
                <a16:creationId xmlns:a16="http://schemas.microsoft.com/office/drawing/2014/main" id="{BCCDEA32-B21B-9E1C-CA1E-A8E6499C935F}"/>
              </a:ext>
            </a:extLst>
          </p:cNvPr>
          <p:cNvSpPr/>
          <p:nvPr/>
        </p:nvSpPr>
        <p:spPr>
          <a:xfrm>
            <a:off x="9352865" y="3025376"/>
            <a:ext cx="1158797" cy="262535"/>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Information Security</a:t>
            </a:r>
          </a:p>
        </p:txBody>
      </p:sp>
      <p:sp>
        <p:nvSpPr>
          <p:cNvPr id="18" name="Rounded Rectangle 17">
            <a:extLst>
              <a:ext uri="{FF2B5EF4-FFF2-40B4-BE49-F238E27FC236}">
                <a16:creationId xmlns:a16="http://schemas.microsoft.com/office/drawing/2014/main" id="{225C79B5-19C3-A5E2-38A4-B6FC3465D1E1}"/>
              </a:ext>
            </a:extLst>
          </p:cNvPr>
          <p:cNvSpPr/>
          <p:nvPr/>
        </p:nvSpPr>
        <p:spPr>
          <a:xfrm>
            <a:off x="433304" y="3030856"/>
            <a:ext cx="1158797" cy="26253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User Services Division</a:t>
            </a:r>
          </a:p>
        </p:txBody>
      </p:sp>
      <p:sp>
        <p:nvSpPr>
          <p:cNvPr id="19" name="Rounded Rectangle 18">
            <a:extLst>
              <a:ext uri="{FF2B5EF4-FFF2-40B4-BE49-F238E27FC236}">
                <a16:creationId xmlns:a16="http://schemas.microsoft.com/office/drawing/2014/main" id="{8DABCF9F-B6CA-1964-B56F-78A20DB9F2E8}"/>
              </a:ext>
            </a:extLst>
          </p:cNvPr>
          <p:cNvSpPr/>
          <p:nvPr/>
        </p:nvSpPr>
        <p:spPr>
          <a:xfrm>
            <a:off x="5548656" y="3028716"/>
            <a:ext cx="1158797" cy="732478"/>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tx1"/>
                </a:solidFill>
              </a:rPr>
              <a:t>Learning, Teaching &amp; Web</a:t>
            </a:r>
          </a:p>
          <a:p>
            <a:pPr algn="ctr"/>
            <a:r>
              <a:rPr lang="en-GB" sz="800" dirty="0">
                <a:solidFill>
                  <a:schemeClr val="tx1"/>
                </a:solidFill>
              </a:rPr>
              <a:t>Assistant Principal Online Learning</a:t>
            </a:r>
          </a:p>
        </p:txBody>
      </p:sp>
      <p:sp>
        <p:nvSpPr>
          <p:cNvPr id="20" name="Rounded Rectangle 19">
            <a:extLst>
              <a:ext uri="{FF2B5EF4-FFF2-40B4-BE49-F238E27FC236}">
                <a16:creationId xmlns:a16="http://schemas.microsoft.com/office/drawing/2014/main" id="{A4992A6A-81F9-7719-3980-FBA404F4FCBB}"/>
              </a:ext>
            </a:extLst>
          </p:cNvPr>
          <p:cNvSpPr/>
          <p:nvPr/>
        </p:nvSpPr>
        <p:spPr>
          <a:xfrm>
            <a:off x="2955882" y="3030856"/>
            <a:ext cx="1158798" cy="26253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dirty="0">
                <a:solidFill>
                  <a:schemeClr val="tx1"/>
                </a:solidFill>
              </a:rPr>
              <a:t>ISG </a:t>
            </a:r>
            <a:r>
              <a:rPr lang="fr-FR" sz="800" dirty="0" err="1">
                <a:solidFill>
                  <a:schemeClr val="tx1"/>
                </a:solidFill>
              </a:rPr>
              <a:t>Corporate</a:t>
            </a:r>
            <a:endParaRPr lang="fr-FR" sz="800" dirty="0">
              <a:solidFill>
                <a:schemeClr val="tx1"/>
              </a:solidFill>
            </a:endParaRPr>
          </a:p>
        </p:txBody>
      </p:sp>
      <p:sp>
        <p:nvSpPr>
          <p:cNvPr id="21" name="Rounded Rectangle 20">
            <a:extLst>
              <a:ext uri="{FF2B5EF4-FFF2-40B4-BE49-F238E27FC236}">
                <a16:creationId xmlns:a16="http://schemas.microsoft.com/office/drawing/2014/main" id="{5B516B05-E402-5FF2-07E0-D87DEB9BABF6}"/>
              </a:ext>
            </a:extLst>
          </p:cNvPr>
          <p:cNvSpPr/>
          <p:nvPr/>
        </p:nvSpPr>
        <p:spPr>
          <a:xfrm>
            <a:off x="5586760" y="4192041"/>
            <a:ext cx="1158798" cy="26253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Learning Spaces Technology</a:t>
            </a:r>
          </a:p>
        </p:txBody>
      </p:sp>
      <p:sp>
        <p:nvSpPr>
          <p:cNvPr id="22" name="Rounded Rectangle 21">
            <a:extLst>
              <a:ext uri="{FF2B5EF4-FFF2-40B4-BE49-F238E27FC236}">
                <a16:creationId xmlns:a16="http://schemas.microsoft.com/office/drawing/2014/main" id="{8E879E73-D093-2C78-719C-B8EFA983ADC4}"/>
              </a:ext>
            </a:extLst>
          </p:cNvPr>
          <p:cNvSpPr/>
          <p:nvPr/>
        </p:nvSpPr>
        <p:spPr>
          <a:xfrm>
            <a:off x="8083854" y="4176708"/>
            <a:ext cx="1158798" cy="26253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Website &amp; Communications</a:t>
            </a:r>
          </a:p>
        </p:txBody>
      </p:sp>
      <p:sp>
        <p:nvSpPr>
          <p:cNvPr id="23" name="Rounded Rectangle 22">
            <a:extLst>
              <a:ext uri="{FF2B5EF4-FFF2-40B4-BE49-F238E27FC236}">
                <a16:creationId xmlns:a16="http://schemas.microsoft.com/office/drawing/2014/main" id="{620C9A89-C6EC-30AD-DC08-0188BB55B183}"/>
              </a:ext>
            </a:extLst>
          </p:cNvPr>
          <p:cNvSpPr/>
          <p:nvPr/>
        </p:nvSpPr>
        <p:spPr>
          <a:xfrm>
            <a:off x="2842479" y="4206290"/>
            <a:ext cx="1226885" cy="517230"/>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tx1"/>
                </a:solidFill>
              </a:rPr>
              <a:t>Digital Skills, Design &amp; Training </a:t>
            </a:r>
          </a:p>
        </p:txBody>
      </p:sp>
      <p:sp>
        <p:nvSpPr>
          <p:cNvPr id="24" name="Rounded Rectangle 23">
            <a:extLst>
              <a:ext uri="{FF2B5EF4-FFF2-40B4-BE49-F238E27FC236}">
                <a16:creationId xmlns:a16="http://schemas.microsoft.com/office/drawing/2014/main" id="{5B7319C3-E36B-10FF-69A1-11092D223B61}"/>
              </a:ext>
            </a:extLst>
          </p:cNvPr>
          <p:cNvSpPr/>
          <p:nvPr/>
        </p:nvSpPr>
        <p:spPr>
          <a:xfrm>
            <a:off x="6836279" y="4178474"/>
            <a:ext cx="1158798" cy="603353"/>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tx1"/>
                </a:solidFill>
              </a:rPr>
              <a:t>Digital Learning Applications </a:t>
            </a:r>
          </a:p>
          <a:p>
            <a:pPr algn="ctr"/>
            <a:r>
              <a:rPr lang="en-GB" sz="1000" b="1" dirty="0">
                <a:solidFill>
                  <a:schemeClr val="tx1"/>
                </a:solidFill>
              </a:rPr>
              <a:t>&amp; Media</a:t>
            </a:r>
          </a:p>
        </p:txBody>
      </p:sp>
      <p:sp>
        <p:nvSpPr>
          <p:cNvPr id="25" name="Rounded Rectangle 24">
            <a:extLst>
              <a:ext uri="{FF2B5EF4-FFF2-40B4-BE49-F238E27FC236}">
                <a16:creationId xmlns:a16="http://schemas.microsoft.com/office/drawing/2014/main" id="{89C85D87-3A7E-29B2-4365-9958DDD8DE38}"/>
              </a:ext>
            </a:extLst>
          </p:cNvPr>
          <p:cNvSpPr/>
          <p:nvPr/>
        </p:nvSpPr>
        <p:spPr>
          <a:xfrm>
            <a:off x="4219486" y="4206290"/>
            <a:ext cx="1260453" cy="517230"/>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tx1"/>
                </a:solidFill>
              </a:rPr>
              <a:t>Educational Design &amp; Engagement</a:t>
            </a:r>
          </a:p>
        </p:txBody>
      </p:sp>
      <p:sp>
        <p:nvSpPr>
          <p:cNvPr id="26" name="Rounded Rectangle 25">
            <a:extLst>
              <a:ext uri="{FF2B5EF4-FFF2-40B4-BE49-F238E27FC236}">
                <a16:creationId xmlns:a16="http://schemas.microsoft.com/office/drawing/2014/main" id="{CF198421-7223-C73C-5614-5A369E5546D9}"/>
              </a:ext>
            </a:extLst>
          </p:cNvPr>
          <p:cNvSpPr/>
          <p:nvPr/>
        </p:nvSpPr>
        <p:spPr>
          <a:xfrm>
            <a:off x="10633945" y="3018377"/>
            <a:ext cx="1158797" cy="613486"/>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tx1"/>
                </a:solidFill>
              </a:rPr>
              <a:t>Library &amp; Collections</a:t>
            </a:r>
          </a:p>
        </p:txBody>
      </p:sp>
      <p:sp>
        <p:nvSpPr>
          <p:cNvPr id="27" name="Rounded Rectangle 26">
            <a:extLst>
              <a:ext uri="{FF2B5EF4-FFF2-40B4-BE49-F238E27FC236}">
                <a16:creationId xmlns:a16="http://schemas.microsoft.com/office/drawing/2014/main" id="{6947057C-9FE9-A34F-FDEF-AD70A6BB3AE2}"/>
              </a:ext>
            </a:extLst>
          </p:cNvPr>
          <p:cNvSpPr/>
          <p:nvPr/>
        </p:nvSpPr>
        <p:spPr>
          <a:xfrm>
            <a:off x="4745597" y="6169133"/>
            <a:ext cx="1158798" cy="479711"/>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1"/>
                </a:solidFill>
              </a:rPr>
              <a:t>Online Course Production Service</a:t>
            </a:r>
          </a:p>
        </p:txBody>
      </p:sp>
      <p:sp>
        <p:nvSpPr>
          <p:cNvPr id="29" name="Rounded Rectangle 28">
            <a:extLst>
              <a:ext uri="{FF2B5EF4-FFF2-40B4-BE49-F238E27FC236}">
                <a16:creationId xmlns:a16="http://schemas.microsoft.com/office/drawing/2014/main" id="{D8D13DFC-E340-A200-B07F-FB5C2CC491A7}"/>
              </a:ext>
            </a:extLst>
          </p:cNvPr>
          <p:cNvSpPr/>
          <p:nvPr/>
        </p:nvSpPr>
        <p:spPr>
          <a:xfrm>
            <a:off x="7497553" y="6175821"/>
            <a:ext cx="1433561" cy="47301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Learning &amp; Teaching Technologies Service</a:t>
            </a:r>
          </a:p>
        </p:txBody>
      </p:sp>
      <p:sp>
        <p:nvSpPr>
          <p:cNvPr id="30" name="Rounded Rectangle 29">
            <a:extLst>
              <a:ext uri="{FF2B5EF4-FFF2-40B4-BE49-F238E27FC236}">
                <a16:creationId xmlns:a16="http://schemas.microsoft.com/office/drawing/2014/main" id="{38ADC479-3AF1-3A4E-6D02-912C67C85BF3}"/>
              </a:ext>
            </a:extLst>
          </p:cNvPr>
          <p:cNvSpPr/>
          <p:nvPr/>
        </p:nvSpPr>
        <p:spPr>
          <a:xfrm>
            <a:off x="2261332" y="6174143"/>
            <a:ext cx="1158798" cy="479710"/>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1"/>
                </a:solidFill>
              </a:rPr>
              <a:t>Learning Design Service </a:t>
            </a:r>
          </a:p>
        </p:txBody>
      </p:sp>
      <p:sp>
        <p:nvSpPr>
          <p:cNvPr id="31" name="Rounded Rectangle 30">
            <a:extLst>
              <a:ext uri="{FF2B5EF4-FFF2-40B4-BE49-F238E27FC236}">
                <a16:creationId xmlns:a16="http://schemas.microsoft.com/office/drawing/2014/main" id="{B423B195-ACA0-44D7-F33A-31C98C117C57}"/>
              </a:ext>
            </a:extLst>
          </p:cNvPr>
          <p:cNvSpPr/>
          <p:nvPr/>
        </p:nvSpPr>
        <p:spPr>
          <a:xfrm>
            <a:off x="36617" y="5261224"/>
            <a:ext cx="1317690" cy="347766"/>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1"/>
                </a:solidFill>
              </a:rPr>
              <a:t>OER &amp; Educational Policy Team</a:t>
            </a:r>
          </a:p>
        </p:txBody>
      </p:sp>
      <p:sp>
        <p:nvSpPr>
          <p:cNvPr id="32" name="Rounded Rectangle 31">
            <a:extLst>
              <a:ext uri="{FF2B5EF4-FFF2-40B4-BE49-F238E27FC236}">
                <a16:creationId xmlns:a16="http://schemas.microsoft.com/office/drawing/2014/main" id="{42A04F82-1DAF-F925-DD16-0D76A5DF2872}"/>
              </a:ext>
            </a:extLst>
          </p:cNvPr>
          <p:cNvSpPr/>
          <p:nvPr/>
        </p:nvSpPr>
        <p:spPr>
          <a:xfrm>
            <a:off x="1447192" y="5254475"/>
            <a:ext cx="1158798" cy="362445"/>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err="1">
                <a:solidFill>
                  <a:schemeClr val="tx1"/>
                </a:solidFill>
              </a:rPr>
              <a:t>Wikimedian</a:t>
            </a:r>
            <a:r>
              <a:rPr lang="en-GB" sz="900" b="1" dirty="0">
                <a:solidFill>
                  <a:schemeClr val="tx1"/>
                </a:solidFill>
              </a:rPr>
              <a:t> in Residence</a:t>
            </a:r>
          </a:p>
        </p:txBody>
      </p:sp>
      <p:sp>
        <p:nvSpPr>
          <p:cNvPr id="33" name="Rounded Rectangle 32">
            <a:extLst>
              <a:ext uri="{FF2B5EF4-FFF2-40B4-BE49-F238E27FC236}">
                <a16:creationId xmlns:a16="http://schemas.microsoft.com/office/drawing/2014/main" id="{E6470C4C-0F86-F5B8-C0DE-B7AB189D6B47}"/>
              </a:ext>
            </a:extLst>
          </p:cNvPr>
          <p:cNvSpPr/>
          <p:nvPr/>
        </p:nvSpPr>
        <p:spPr>
          <a:xfrm>
            <a:off x="7420544" y="5245215"/>
            <a:ext cx="1158798" cy="362445"/>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1"/>
                </a:solidFill>
              </a:rPr>
              <a:t>Interactive Content Team</a:t>
            </a:r>
          </a:p>
        </p:txBody>
      </p:sp>
      <p:sp>
        <p:nvSpPr>
          <p:cNvPr id="39" name="Rounded Rectangle 38">
            <a:extLst>
              <a:ext uri="{FF2B5EF4-FFF2-40B4-BE49-F238E27FC236}">
                <a16:creationId xmlns:a16="http://schemas.microsoft.com/office/drawing/2014/main" id="{8C1F5DE9-8CD1-DD0A-7F08-96F4683E6F18}"/>
              </a:ext>
            </a:extLst>
          </p:cNvPr>
          <p:cNvSpPr/>
          <p:nvPr/>
        </p:nvSpPr>
        <p:spPr>
          <a:xfrm>
            <a:off x="10659757" y="3918558"/>
            <a:ext cx="1158798" cy="367455"/>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1"/>
                </a:solidFill>
              </a:rPr>
              <a:t>Edinburgh Diamond</a:t>
            </a:r>
          </a:p>
        </p:txBody>
      </p:sp>
      <p:cxnSp>
        <p:nvCxnSpPr>
          <p:cNvPr id="46" name="Straight Connector 45">
            <a:extLst>
              <a:ext uri="{FF2B5EF4-FFF2-40B4-BE49-F238E27FC236}">
                <a16:creationId xmlns:a16="http://schemas.microsoft.com/office/drawing/2014/main" id="{46DF05A1-4CD6-63A8-802E-0960951ACBEE}"/>
              </a:ext>
            </a:extLst>
          </p:cNvPr>
          <p:cNvCxnSpPr>
            <a:stCxn id="4" idx="2"/>
            <a:endCxn id="9" idx="0"/>
          </p:cNvCxnSpPr>
          <p:nvPr/>
        </p:nvCxnSpPr>
        <p:spPr>
          <a:xfrm>
            <a:off x="6163223" y="1042497"/>
            <a:ext cx="5872" cy="4351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827F383-3B3A-96D9-F0B4-F0DE952ADB58}"/>
              </a:ext>
            </a:extLst>
          </p:cNvPr>
          <p:cNvCxnSpPr>
            <a:cxnSpLocks/>
          </p:cNvCxnSpPr>
          <p:nvPr/>
        </p:nvCxnSpPr>
        <p:spPr>
          <a:xfrm flipV="1">
            <a:off x="949731" y="2746235"/>
            <a:ext cx="10264533" cy="1836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CE592EC2-555D-6DBE-CA75-AE2FD17BFA27}"/>
              </a:ext>
            </a:extLst>
          </p:cNvPr>
          <p:cNvCxnSpPr>
            <a:cxnSpLocks/>
          </p:cNvCxnSpPr>
          <p:nvPr/>
        </p:nvCxnSpPr>
        <p:spPr>
          <a:xfrm>
            <a:off x="6166509" y="2757136"/>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7CE3E06E-FD78-258B-823D-8AE6FF6A553D}"/>
              </a:ext>
            </a:extLst>
          </p:cNvPr>
          <p:cNvCxnSpPr>
            <a:cxnSpLocks/>
          </p:cNvCxnSpPr>
          <p:nvPr/>
        </p:nvCxnSpPr>
        <p:spPr>
          <a:xfrm>
            <a:off x="7381835" y="2755418"/>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F28E6412-F18E-2B31-43A6-30C7A35BDBE6}"/>
              </a:ext>
            </a:extLst>
          </p:cNvPr>
          <p:cNvCxnSpPr>
            <a:cxnSpLocks/>
          </p:cNvCxnSpPr>
          <p:nvPr/>
        </p:nvCxnSpPr>
        <p:spPr>
          <a:xfrm>
            <a:off x="8687459" y="2755417"/>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EC18227-7BFF-670E-2916-C6A90EB1447D}"/>
              </a:ext>
            </a:extLst>
          </p:cNvPr>
          <p:cNvCxnSpPr>
            <a:cxnSpLocks/>
          </p:cNvCxnSpPr>
          <p:nvPr/>
        </p:nvCxnSpPr>
        <p:spPr>
          <a:xfrm>
            <a:off x="4817284" y="2755417"/>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0948ECD-C98B-F693-E80A-8D426843E41B}"/>
              </a:ext>
            </a:extLst>
          </p:cNvPr>
          <p:cNvCxnSpPr>
            <a:cxnSpLocks/>
          </p:cNvCxnSpPr>
          <p:nvPr/>
        </p:nvCxnSpPr>
        <p:spPr>
          <a:xfrm>
            <a:off x="3535281" y="2755416"/>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7A98F9C-FDCE-B05C-0DA5-14AAD019BDA6}"/>
              </a:ext>
            </a:extLst>
          </p:cNvPr>
          <p:cNvCxnSpPr>
            <a:cxnSpLocks/>
          </p:cNvCxnSpPr>
          <p:nvPr/>
        </p:nvCxnSpPr>
        <p:spPr>
          <a:xfrm>
            <a:off x="2253278" y="2769576"/>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4210AC0-E1D2-B7CF-1B1C-2972EFA7B192}"/>
              </a:ext>
            </a:extLst>
          </p:cNvPr>
          <p:cNvCxnSpPr>
            <a:cxnSpLocks/>
          </p:cNvCxnSpPr>
          <p:nvPr/>
        </p:nvCxnSpPr>
        <p:spPr>
          <a:xfrm>
            <a:off x="954301" y="2764601"/>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0D6C8A53-7C16-C48B-2529-1686CE0DBC22}"/>
              </a:ext>
            </a:extLst>
          </p:cNvPr>
          <p:cNvCxnSpPr>
            <a:cxnSpLocks/>
          </p:cNvCxnSpPr>
          <p:nvPr/>
        </p:nvCxnSpPr>
        <p:spPr>
          <a:xfrm>
            <a:off x="9939161" y="2755415"/>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A9250D6-6ACD-CFF4-6D48-8624ED7C2108}"/>
              </a:ext>
            </a:extLst>
          </p:cNvPr>
          <p:cNvCxnSpPr>
            <a:cxnSpLocks/>
          </p:cNvCxnSpPr>
          <p:nvPr/>
        </p:nvCxnSpPr>
        <p:spPr>
          <a:xfrm>
            <a:off x="11214264" y="2746235"/>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5CA99490-6C82-E227-D256-0855E9456E14}"/>
              </a:ext>
            </a:extLst>
          </p:cNvPr>
          <p:cNvCxnSpPr>
            <a:cxnSpLocks/>
          </p:cNvCxnSpPr>
          <p:nvPr/>
        </p:nvCxnSpPr>
        <p:spPr>
          <a:xfrm>
            <a:off x="3457690" y="3931431"/>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D7BA00ED-2D00-08DA-8FDE-13DE9911FAF3}"/>
              </a:ext>
            </a:extLst>
          </p:cNvPr>
          <p:cNvCxnSpPr>
            <a:cxnSpLocks/>
          </p:cNvCxnSpPr>
          <p:nvPr/>
        </p:nvCxnSpPr>
        <p:spPr>
          <a:xfrm>
            <a:off x="4907588" y="3931431"/>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20B2CFB3-A598-A8AD-1479-DDB1F82A2108}"/>
              </a:ext>
            </a:extLst>
          </p:cNvPr>
          <p:cNvCxnSpPr>
            <a:cxnSpLocks/>
          </p:cNvCxnSpPr>
          <p:nvPr/>
        </p:nvCxnSpPr>
        <p:spPr>
          <a:xfrm>
            <a:off x="6158405" y="3910236"/>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8382C5BC-8ED2-7820-A78B-2EC7E280EB56}"/>
              </a:ext>
            </a:extLst>
          </p:cNvPr>
          <p:cNvCxnSpPr>
            <a:cxnSpLocks/>
          </p:cNvCxnSpPr>
          <p:nvPr/>
        </p:nvCxnSpPr>
        <p:spPr>
          <a:xfrm>
            <a:off x="7426894" y="3903490"/>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87C22D1C-6F51-C9BC-AE8D-4EB027169873}"/>
              </a:ext>
            </a:extLst>
          </p:cNvPr>
          <p:cNvCxnSpPr>
            <a:cxnSpLocks/>
          </p:cNvCxnSpPr>
          <p:nvPr/>
        </p:nvCxnSpPr>
        <p:spPr>
          <a:xfrm>
            <a:off x="8732824" y="3903489"/>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10669B73-35AD-AA75-D315-8879FB387D53}"/>
              </a:ext>
            </a:extLst>
          </p:cNvPr>
          <p:cNvCxnSpPr>
            <a:cxnSpLocks/>
          </p:cNvCxnSpPr>
          <p:nvPr/>
        </p:nvCxnSpPr>
        <p:spPr>
          <a:xfrm>
            <a:off x="6744359" y="4981280"/>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546A8399-5712-B432-4725-6D485D0A60D6}"/>
              </a:ext>
            </a:extLst>
          </p:cNvPr>
          <p:cNvCxnSpPr>
            <a:cxnSpLocks/>
          </p:cNvCxnSpPr>
          <p:nvPr/>
        </p:nvCxnSpPr>
        <p:spPr>
          <a:xfrm>
            <a:off x="7999943" y="4981280"/>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6B6C452E-67B2-F696-791D-4733B7848BA9}"/>
              </a:ext>
            </a:extLst>
          </p:cNvPr>
          <p:cNvCxnSpPr>
            <a:cxnSpLocks/>
          </p:cNvCxnSpPr>
          <p:nvPr/>
        </p:nvCxnSpPr>
        <p:spPr>
          <a:xfrm>
            <a:off x="6587231" y="5900893"/>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8D9EE3A7-3261-E77C-8B08-8469BBFE54A5}"/>
              </a:ext>
            </a:extLst>
          </p:cNvPr>
          <p:cNvCxnSpPr>
            <a:cxnSpLocks/>
          </p:cNvCxnSpPr>
          <p:nvPr/>
        </p:nvCxnSpPr>
        <p:spPr>
          <a:xfrm>
            <a:off x="4098031" y="5900893"/>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21E9DCD7-D041-132C-C1D1-C8DDAC8E8E20}"/>
              </a:ext>
            </a:extLst>
          </p:cNvPr>
          <p:cNvCxnSpPr>
            <a:cxnSpLocks/>
          </p:cNvCxnSpPr>
          <p:nvPr/>
        </p:nvCxnSpPr>
        <p:spPr>
          <a:xfrm>
            <a:off x="2840731" y="5900893"/>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F958F718-AA01-880A-5A58-2B507CF3C575}"/>
              </a:ext>
            </a:extLst>
          </p:cNvPr>
          <p:cNvCxnSpPr>
            <a:cxnSpLocks/>
          </p:cNvCxnSpPr>
          <p:nvPr/>
        </p:nvCxnSpPr>
        <p:spPr>
          <a:xfrm flipV="1">
            <a:off x="3457690" y="3903490"/>
            <a:ext cx="5276619" cy="2794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63823F32-9228-4E53-51F0-92E48172BDAB}"/>
              </a:ext>
            </a:extLst>
          </p:cNvPr>
          <p:cNvCxnSpPr>
            <a:cxnSpLocks/>
          </p:cNvCxnSpPr>
          <p:nvPr/>
        </p:nvCxnSpPr>
        <p:spPr>
          <a:xfrm>
            <a:off x="6744359" y="4981280"/>
            <a:ext cx="375955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8089FD40-84A2-B85E-CE76-A9819DC7F20D}"/>
              </a:ext>
            </a:extLst>
          </p:cNvPr>
          <p:cNvCxnSpPr>
            <a:cxnSpLocks/>
          </p:cNvCxnSpPr>
          <p:nvPr/>
        </p:nvCxnSpPr>
        <p:spPr>
          <a:xfrm>
            <a:off x="2843754" y="5904727"/>
            <a:ext cx="523319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CC087559-A58B-C62A-34E8-41ABAC72D2CD}"/>
              </a:ext>
            </a:extLst>
          </p:cNvPr>
          <p:cNvCxnSpPr>
            <a:cxnSpLocks/>
          </p:cNvCxnSpPr>
          <p:nvPr/>
        </p:nvCxnSpPr>
        <p:spPr>
          <a:xfrm>
            <a:off x="6158405" y="3649221"/>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D34A4F6A-AD9D-64AB-F811-4A3C141D9009}"/>
              </a:ext>
            </a:extLst>
          </p:cNvPr>
          <p:cNvCxnSpPr>
            <a:cxnSpLocks/>
          </p:cNvCxnSpPr>
          <p:nvPr/>
        </p:nvCxnSpPr>
        <p:spPr>
          <a:xfrm>
            <a:off x="7421423" y="4704373"/>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3B4D79A-9827-8CC2-D7C1-B81766586A1E}"/>
              </a:ext>
            </a:extLst>
          </p:cNvPr>
          <p:cNvCxnSpPr>
            <a:cxnSpLocks/>
          </p:cNvCxnSpPr>
          <p:nvPr/>
        </p:nvCxnSpPr>
        <p:spPr>
          <a:xfrm>
            <a:off x="4907588" y="4731435"/>
            <a:ext cx="0" cy="117614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2F9294D2-12E7-1FA7-8A79-EBBC592C889B}"/>
              </a:ext>
            </a:extLst>
          </p:cNvPr>
          <p:cNvCxnSpPr>
            <a:cxnSpLocks/>
            <a:stCxn id="9" idx="2"/>
          </p:cNvCxnSpPr>
          <p:nvPr/>
        </p:nvCxnSpPr>
        <p:spPr>
          <a:xfrm flipH="1">
            <a:off x="6166818" y="2311041"/>
            <a:ext cx="2277" cy="4443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D4DAEAE0-CDAF-CCBC-0716-AC37F6660BF0}"/>
              </a:ext>
            </a:extLst>
          </p:cNvPr>
          <p:cNvCxnSpPr>
            <a:cxnSpLocks/>
          </p:cNvCxnSpPr>
          <p:nvPr/>
        </p:nvCxnSpPr>
        <p:spPr>
          <a:xfrm>
            <a:off x="11258258" y="3641997"/>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Rounded Rectangle 33">
            <a:extLst>
              <a:ext uri="{FF2B5EF4-FFF2-40B4-BE49-F238E27FC236}">
                <a16:creationId xmlns:a16="http://schemas.microsoft.com/office/drawing/2014/main" id="{C37AAB8E-BBE0-F180-CC54-F69E9BE166A6}"/>
              </a:ext>
            </a:extLst>
          </p:cNvPr>
          <p:cNvSpPr/>
          <p:nvPr/>
        </p:nvSpPr>
        <p:spPr>
          <a:xfrm>
            <a:off x="6144637" y="5254475"/>
            <a:ext cx="1158798" cy="26253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Learning Applications Team</a:t>
            </a:r>
          </a:p>
        </p:txBody>
      </p:sp>
      <p:sp>
        <p:nvSpPr>
          <p:cNvPr id="35" name="Rounded Rectangle 34">
            <a:extLst>
              <a:ext uri="{FF2B5EF4-FFF2-40B4-BE49-F238E27FC236}">
                <a16:creationId xmlns:a16="http://schemas.microsoft.com/office/drawing/2014/main" id="{DA7E5900-505F-4811-8F93-67E4C2FC700D}"/>
              </a:ext>
            </a:extLst>
          </p:cNvPr>
          <p:cNvSpPr/>
          <p:nvPr/>
        </p:nvSpPr>
        <p:spPr>
          <a:xfrm>
            <a:off x="8680993" y="5249943"/>
            <a:ext cx="1158798" cy="26253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Media Team</a:t>
            </a:r>
          </a:p>
        </p:txBody>
      </p:sp>
      <p:sp>
        <p:nvSpPr>
          <p:cNvPr id="38" name="Rounded Rectangle 37">
            <a:extLst>
              <a:ext uri="{FF2B5EF4-FFF2-40B4-BE49-F238E27FC236}">
                <a16:creationId xmlns:a16="http://schemas.microsoft.com/office/drawing/2014/main" id="{F5D32723-767D-7615-CC63-8CC9A7D3713F}"/>
              </a:ext>
            </a:extLst>
          </p:cNvPr>
          <p:cNvSpPr/>
          <p:nvPr/>
        </p:nvSpPr>
        <p:spPr>
          <a:xfrm>
            <a:off x="9922083" y="5249131"/>
            <a:ext cx="1158798" cy="43523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Technology Enhanced Learning Services</a:t>
            </a:r>
          </a:p>
        </p:txBody>
      </p:sp>
      <p:sp>
        <p:nvSpPr>
          <p:cNvPr id="40" name="Rounded Rectangle 39">
            <a:extLst>
              <a:ext uri="{FF2B5EF4-FFF2-40B4-BE49-F238E27FC236}">
                <a16:creationId xmlns:a16="http://schemas.microsoft.com/office/drawing/2014/main" id="{D622E9A7-3435-CF70-8CE4-3305402A19E5}"/>
              </a:ext>
            </a:extLst>
          </p:cNvPr>
          <p:cNvSpPr/>
          <p:nvPr/>
        </p:nvSpPr>
        <p:spPr>
          <a:xfrm>
            <a:off x="8687459" y="5771315"/>
            <a:ext cx="1158798" cy="362445"/>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1"/>
                </a:solidFill>
              </a:rPr>
              <a:t>Media Hopper Create</a:t>
            </a:r>
          </a:p>
        </p:txBody>
      </p:sp>
      <p:sp>
        <p:nvSpPr>
          <p:cNvPr id="41" name="Rounded Rectangle 40">
            <a:extLst>
              <a:ext uri="{FF2B5EF4-FFF2-40B4-BE49-F238E27FC236}">
                <a16:creationId xmlns:a16="http://schemas.microsoft.com/office/drawing/2014/main" id="{B7B60203-BA6E-FB8F-330B-77D880E149BA}"/>
              </a:ext>
            </a:extLst>
          </p:cNvPr>
          <p:cNvSpPr/>
          <p:nvPr/>
        </p:nvSpPr>
        <p:spPr>
          <a:xfrm>
            <a:off x="9939161" y="5762523"/>
            <a:ext cx="1153238" cy="362445"/>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1"/>
                </a:solidFill>
              </a:rPr>
              <a:t>Academic Blogging Service</a:t>
            </a:r>
          </a:p>
        </p:txBody>
      </p:sp>
      <p:cxnSp>
        <p:nvCxnSpPr>
          <p:cNvPr id="45" name="Straight Connector 44">
            <a:extLst>
              <a:ext uri="{FF2B5EF4-FFF2-40B4-BE49-F238E27FC236}">
                <a16:creationId xmlns:a16="http://schemas.microsoft.com/office/drawing/2014/main" id="{8CD32B09-E1F6-4762-1751-440D8E9AFA85}"/>
              </a:ext>
            </a:extLst>
          </p:cNvPr>
          <p:cNvCxnSpPr>
            <a:cxnSpLocks/>
          </p:cNvCxnSpPr>
          <p:nvPr/>
        </p:nvCxnSpPr>
        <p:spPr>
          <a:xfrm>
            <a:off x="9247793" y="4981280"/>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6AB75162-EC1E-48BB-2BBB-3EE76D6CB3C5}"/>
              </a:ext>
            </a:extLst>
          </p:cNvPr>
          <p:cNvCxnSpPr>
            <a:cxnSpLocks/>
          </p:cNvCxnSpPr>
          <p:nvPr/>
        </p:nvCxnSpPr>
        <p:spPr>
          <a:xfrm>
            <a:off x="10503356" y="4981280"/>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4A3C26E2-27AB-6C30-44EA-C91435FD7727}"/>
              </a:ext>
            </a:extLst>
          </p:cNvPr>
          <p:cNvCxnSpPr>
            <a:cxnSpLocks/>
          </p:cNvCxnSpPr>
          <p:nvPr/>
        </p:nvCxnSpPr>
        <p:spPr>
          <a:xfrm>
            <a:off x="9242652" y="5511664"/>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F00175C-2108-46FD-B93D-9E938F60B454}"/>
              </a:ext>
            </a:extLst>
          </p:cNvPr>
          <p:cNvCxnSpPr>
            <a:cxnSpLocks/>
          </p:cNvCxnSpPr>
          <p:nvPr/>
        </p:nvCxnSpPr>
        <p:spPr>
          <a:xfrm>
            <a:off x="10511662" y="5503076"/>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ounded Rectangle 1">
            <a:extLst>
              <a:ext uri="{FF2B5EF4-FFF2-40B4-BE49-F238E27FC236}">
                <a16:creationId xmlns:a16="http://schemas.microsoft.com/office/drawing/2014/main" id="{2F21059E-B5F0-CD78-031C-BCE4F4BB81DD}"/>
              </a:ext>
            </a:extLst>
          </p:cNvPr>
          <p:cNvSpPr/>
          <p:nvPr/>
        </p:nvSpPr>
        <p:spPr>
          <a:xfrm>
            <a:off x="3503464" y="6175822"/>
            <a:ext cx="1158798" cy="47301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1"/>
                </a:solidFill>
              </a:rPr>
              <a:t>Online Learning Marketing Team</a:t>
            </a:r>
          </a:p>
        </p:txBody>
      </p:sp>
      <p:sp>
        <p:nvSpPr>
          <p:cNvPr id="3" name="Rounded Rectangle 2">
            <a:extLst>
              <a:ext uri="{FF2B5EF4-FFF2-40B4-BE49-F238E27FC236}">
                <a16:creationId xmlns:a16="http://schemas.microsoft.com/office/drawing/2014/main" id="{DD816CCB-5FA1-F142-8F5B-976962528E2E}"/>
              </a:ext>
            </a:extLst>
          </p:cNvPr>
          <p:cNvSpPr/>
          <p:nvPr/>
        </p:nvSpPr>
        <p:spPr>
          <a:xfrm>
            <a:off x="5987729" y="6169107"/>
            <a:ext cx="1433569" cy="479740"/>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solidFill>
                  <a:schemeClr val="tx1"/>
                </a:solidFill>
              </a:rPr>
              <a:t>Programme Management &amp; </a:t>
            </a:r>
            <a:r>
              <a:rPr lang="en-GB" sz="900" b="1" dirty="0">
                <a:solidFill>
                  <a:schemeClr val="tx1"/>
                </a:solidFill>
              </a:rPr>
              <a:t>Media Team</a:t>
            </a:r>
          </a:p>
        </p:txBody>
      </p:sp>
      <p:cxnSp>
        <p:nvCxnSpPr>
          <p:cNvPr id="36" name="Straight Connector 35">
            <a:extLst>
              <a:ext uri="{FF2B5EF4-FFF2-40B4-BE49-F238E27FC236}">
                <a16:creationId xmlns:a16="http://schemas.microsoft.com/office/drawing/2014/main" id="{580A29C2-B8CA-3924-50F8-E24D3020B56B}"/>
              </a:ext>
            </a:extLst>
          </p:cNvPr>
          <p:cNvCxnSpPr>
            <a:cxnSpLocks/>
          </p:cNvCxnSpPr>
          <p:nvPr/>
        </p:nvCxnSpPr>
        <p:spPr>
          <a:xfrm>
            <a:off x="8076953" y="5907583"/>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94DF8D5-190D-A23F-4562-B2DA2CDFBD9D}"/>
              </a:ext>
            </a:extLst>
          </p:cNvPr>
          <p:cNvCxnSpPr>
            <a:cxnSpLocks/>
          </p:cNvCxnSpPr>
          <p:nvPr/>
        </p:nvCxnSpPr>
        <p:spPr>
          <a:xfrm>
            <a:off x="3468220" y="4724746"/>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8DCC69C-93D6-D650-C057-4EEE6C0A2120}"/>
              </a:ext>
            </a:extLst>
          </p:cNvPr>
          <p:cNvCxnSpPr>
            <a:cxnSpLocks/>
          </p:cNvCxnSpPr>
          <p:nvPr/>
        </p:nvCxnSpPr>
        <p:spPr>
          <a:xfrm>
            <a:off x="774908" y="4998380"/>
            <a:ext cx="361029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ounded Rectangle 51">
            <a:extLst>
              <a:ext uri="{FF2B5EF4-FFF2-40B4-BE49-F238E27FC236}">
                <a16:creationId xmlns:a16="http://schemas.microsoft.com/office/drawing/2014/main" id="{F1EF5FEE-68A5-5646-28F7-4900C70F0ED6}"/>
              </a:ext>
            </a:extLst>
          </p:cNvPr>
          <p:cNvSpPr/>
          <p:nvPr/>
        </p:nvSpPr>
        <p:spPr>
          <a:xfrm>
            <a:off x="3936394" y="5262822"/>
            <a:ext cx="880889" cy="344837"/>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tx1"/>
                </a:solidFill>
              </a:rPr>
              <a:t>Training Team</a:t>
            </a:r>
          </a:p>
        </p:txBody>
      </p:sp>
      <p:cxnSp>
        <p:nvCxnSpPr>
          <p:cNvPr id="54" name="Straight Connector 53">
            <a:extLst>
              <a:ext uri="{FF2B5EF4-FFF2-40B4-BE49-F238E27FC236}">
                <a16:creationId xmlns:a16="http://schemas.microsoft.com/office/drawing/2014/main" id="{1F7B9EDD-17A0-E167-CCC7-8F3BF168C4DD}"/>
              </a:ext>
            </a:extLst>
          </p:cNvPr>
          <p:cNvCxnSpPr>
            <a:cxnSpLocks/>
          </p:cNvCxnSpPr>
          <p:nvPr/>
        </p:nvCxnSpPr>
        <p:spPr>
          <a:xfrm>
            <a:off x="4385201" y="4994583"/>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Rounded Rectangle 56">
            <a:extLst>
              <a:ext uri="{FF2B5EF4-FFF2-40B4-BE49-F238E27FC236}">
                <a16:creationId xmlns:a16="http://schemas.microsoft.com/office/drawing/2014/main" id="{BC21A1E0-7CB1-F71C-1867-0BC9A690882B}"/>
              </a:ext>
            </a:extLst>
          </p:cNvPr>
          <p:cNvSpPr/>
          <p:nvPr/>
        </p:nvSpPr>
        <p:spPr>
          <a:xfrm>
            <a:off x="2701962" y="5264079"/>
            <a:ext cx="1158798" cy="347766"/>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1"/>
                </a:solidFill>
              </a:rPr>
              <a:t>Design Team</a:t>
            </a:r>
          </a:p>
        </p:txBody>
      </p:sp>
      <p:cxnSp>
        <p:nvCxnSpPr>
          <p:cNvPr id="59" name="Straight Connector 58">
            <a:extLst>
              <a:ext uri="{FF2B5EF4-FFF2-40B4-BE49-F238E27FC236}">
                <a16:creationId xmlns:a16="http://schemas.microsoft.com/office/drawing/2014/main" id="{D343C97C-AF8D-057C-A31B-F7999D322EEA}"/>
              </a:ext>
            </a:extLst>
          </p:cNvPr>
          <p:cNvCxnSpPr>
            <a:cxnSpLocks/>
          </p:cNvCxnSpPr>
          <p:nvPr/>
        </p:nvCxnSpPr>
        <p:spPr>
          <a:xfrm>
            <a:off x="5343669" y="5900156"/>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BCE6B9AA-7E10-6347-D067-EDC5299FA4F6}"/>
              </a:ext>
            </a:extLst>
          </p:cNvPr>
          <p:cNvCxnSpPr>
            <a:cxnSpLocks/>
          </p:cNvCxnSpPr>
          <p:nvPr/>
        </p:nvCxnSpPr>
        <p:spPr>
          <a:xfrm>
            <a:off x="3287863" y="4994583"/>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861C8666-EB2E-F406-DCF6-5D4E7091AE4B}"/>
              </a:ext>
            </a:extLst>
          </p:cNvPr>
          <p:cNvCxnSpPr>
            <a:cxnSpLocks/>
          </p:cNvCxnSpPr>
          <p:nvPr/>
        </p:nvCxnSpPr>
        <p:spPr>
          <a:xfrm>
            <a:off x="2057644" y="4992985"/>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072B9441-77D1-1C93-A1BB-1039C9986CF1}"/>
              </a:ext>
            </a:extLst>
          </p:cNvPr>
          <p:cNvCxnSpPr>
            <a:cxnSpLocks/>
          </p:cNvCxnSpPr>
          <p:nvPr/>
        </p:nvCxnSpPr>
        <p:spPr>
          <a:xfrm>
            <a:off x="778469" y="4998529"/>
            <a:ext cx="0" cy="26823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02182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14FFB-6B36-9756-ACFE-94C694C0AB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1754FF-E53C-6AD4-81A8-56DA3BB69F71}"/>
              </a:ext>
            </a:extLst>
          </p:cNvPr>
          <p:cNvSpPr>
            <a:spLocks noGrp="1"/>
          </p:cNvSpPr>
          <p:nvPr>
            <p:ph type="title"/>
          </p:nvPr>
        </p:nvSpPr>
        <p:spPr>
          <a:xfrm>
            <a:off x="515937" y="560817"/>
            <a:ext cx="6930243" cy="707896"/>
          </a:xfrm>
        </p:spPr>
        <p:txBody>
          <a:bodyPr anchor="t">
            <a:normAutofit/>
          </a:bodyPr>
          <a:lstStyle/>
          <a:p>
            <a:r>
              <a:rPr lang="en-US" sz="3600" dirty="0"/>
              <a:t>In the Open together</a:t>
            </a:r>
          </a:p>
        </p:txBody>
      </p:sp>
      <p:pic>
        <p:nvPicPr>
          <p:cNvPr id="14" name="Picture 13">
            <a:extLst>
              <a:ext uri="{FF2B5EF4-FFF2-40B4-BE49-F238E27FC236}">
                <a16:creationId xmlns:a16="http://schemas.microsoft.com/office/drawing/2014/main" id="{2D89A350-504A-956D-86BD-D4CD7B518A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902" y="1575921"/>
            <a:ext cx="4295839" cy="3297735"/>
          </a:xfrm>
          <a:prstGeom prst="rect">
            <a:avLst/>
          </a:prstGeom>
          <a:ln>
            <a:noFill/>
          </a:ln>
          <a:effectLst>
            <a:outerShdw blurRad="292100" dist="139700" dir="2700000" algn="tl" rotWithShape="0">
              <a:srgbClr val="333333">
                <a:alpha val="65000"/>
              </a:srgbClr>
            </a:outerShdw>
          </a:effectLst>
        </p:spPr>
      </p:pic>
      <p:pic>
        <p:nvPicPr>
          <p:cNvPr id="16" name="Picture 15">
            <a:extLst>
              <a:ext uri="{FF2B5EF4-FFF2-40B4-BE49-F238E27FC236}">
                <a16:creationId xmlns:a16="http://schemas.microsoft.com/office/drawing/2014/main" id="{6383D635-77EB-A375-ED56-DA52A67E3F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5340" y="1356704"/>
            <a:ext cx="4289382" cy="373617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04535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73EE3-3040-041B-068B-9866E1C2CB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8DE391-A515-7B02-607C-00C8DC4730C3}"/>
              </a:ext>
            </a:extLst>
          </p:cNvPr>
          <p:cNvSpPr>
            <a:spLocks noGrp="1"/>
          </p:cNvSpPr>
          <p:nvPr>
            <p:ph type="title"/>
          </p:nvPr>
        </p:nvSpPr>
        <p:spPr>
          <a:xfrm>
            <a:off x="515937" y="560817"/>
            <a:ext cx="6930243" cy="707896"/>
          </a:xfrm>
        </p:spPr>
        <p:txBody>
          <a:bodyPr anchor="t">
            <a:normAutofit/>
          </a:bodyPr>
          <a:lstStyle/>
          <a:p>
            <a:r>
              <a:rPr lang="en-US" sz="3600" dirty="0"/>
              <a:t>In the Open together</a:t>
            </a:r>
          </a:p>
        </p:txBody>
      </p:sp>
      <p:pic>
        <p:nvPicPr>
          <p:cNvPr id="5" name="Picture 4">
            <a:extLst>
              <a:ext uri="{FF2B5EF4-FFF2-40B4-BE49-F238E27FC236}">
                <a16:creationId xmlns:a16="http://schemas.microsoft.com/office/drawing/2014/main" id="{A417632C-A873-0BE1-BF95-3F099C98E9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9781" y="1381835"/>
            <a:ext cx="5464600" cy="39324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61219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77BF9-63FF-ED51-06C7-14B04E3644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5BEFB8-9143-2151-9490-23D88DE8294A}"/>
              </a:ext>
            </a:extLst>
          </p:cNvPr>
          <p:cNvSpPr>
            <a:spLocks noGrp="1"/>
          </p:cNvSpPr>
          <p:nvPr>
            <p:ph type="title"/>
          </p:nvPr>
        </p:nvSpPr>
        <p:spPr>
          <a:xfrm>
            <a:off x="515937" y="560817"/>
            <a:ext cx="6930243" cy="707896"/>
          </a:xfrm>
        </p:spPr>
        <p:txBody>
          <a:bodyPr anchor="t">
            <a:normAutofit/>
          </a:bodyPr>
          <a:lstStyle/>
          <a:p>
            <a:r>
              <a:rPr lang="en-US" sz="3600" dirty="0"/>
              <a:t>In the Open together</a:t>
            </a:r>
          </a:p>
        </p:txBody>
      </p:sp>
      <p:pic>
        <p:nvPicPr>
          <p:cNvPr id="4" name="Picture 3">
            <a:extLst>
              <a:ext uri="{FF2B5EF4-FFF2-40B4-BE49-F238E27FC236}">
                <a16:creationId xmlns:a16="http://schemas.microsoft.com/office/drawing/2014/main" id="{CD0C45A4-6764-EFD8-90F4-4E0EA0DB0F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937" y="1463388"/>
            <a:ext cx="10728394" cy="35422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37967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B3E0A-D42D-17B4-6F56-E33F726826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39F7CF-30CF-921D-5DEE-7122DB7A5F1E}"/>
              </a:ext>
            </a:extLst>
          </p:cNvPr>
          <p:cNvSpPr>
            <a:spLocks noGrp="1"/>
          </p:cNvSpPr>
          <p:nvPr>
            <p:ph type="title"/>
          </p:nvPr>
        </p:nvSpPr>
        <p:spPr>
          <a:xfrm>
            <a:off x="515937" y="560817"/>
            <a:ext cx="6930243" cy="707896"/>
          </a:xfrm>
        </p:spPr>
        <p:txBody>
          <a:bodyPr anchor="t">
            <a:normAutofit/>
          </a:bodyPr>
          <a:lstStyle/>
          <a:p>
            <a:r>
              <a:rPr lang="en-US" sz="3600" dirty="0"/>
              <a:t>In the Open together</a:t>
            </a:r>
          </a:p>
        </p:txBody>
      </p:sp>
      <p:pic>
        <p:nvPicPr>
          <p:cNvPr id="4" name="Picture 3">
            <a:extLst>
              <a:ext uri="{FF2B5EF4-FFF2-40B4-BE49-F238E27FC236}">
                <a16:creationId xmlns:a16="http://schemas.microsoft.com/office/drawing/2014/main" id="{7DF27371-A5BD-8F8E-CE76-5C92D3C45D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830" y="1461441"/>
            <a:ext cx="4227071" cy="3764367"/>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2EAC0160-A534-E145-5CF1-378521B227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21795" y="1268713"/>
            <a:ext cx="4674011" cy="41498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309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8A366-A099-4CFA-69F3-9D9EA5D938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F04240-8967-0D97-D2D8-5A5D5C0ED61F}"/>
              </a:ext>
            </a:extLst>
          </p:cNvPr>
          <p:cNvSpPr>
            <a:spLocks noGrp="1"/>
          </p:cNvSpPr>
          <p:nvPr>
            <p:ph type="title"/>
          </p:nvPr>
        </p:nvSpPr>
        <p:spPr>
          <a:xfrm>
            <a:off x="515937" y="560817"/>
            <a:ext cx="6930243" cy="707896"/>
          </a:xfrm>
        </p:spPr>
        <p:txBody>
          <a:bodyPr anchor="t">
            <a:normAutofit/>
          </a:bodyPr>
          <a:lstStyle/>
          <a:p>
            <a:r>
              <a:rPr lang="en-US" sz="3600" dirty="0"/>
              <a:t>In the Open together</a:t>
            </a:r>
          </a:p>
        </p:txBody>
      </p:sp>
      <p:pic>
        <p:nvPicPr>
          <p:cNvPr id="5" name="Picture 4">
            <a:extLst>
              <a:ext uri="{FF2B5EF4-FFF2-40B4-BE49-F238E27FC236}">
                <a16:creationId xmlns:a16="http://schemas.microsoft.com/office/drawing/2014/main" id="{0AEB5A86-E185-A2EF-ADDF-0A79437F67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5920" y="1088063"/>
            <a:ext cx="7220159" cy="468187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13463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18923-46C9-F866-83FD-5EA061D280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F5FF39-16D0-7855-9241-0C3EA6F66B7B}"/>
              </a:ext>
            </a:extLst>
          </p:cNvPr>
          <p:cNvSpPr>
            <a:spLocks noGrp="1"/>
          </p:cNvSpPr>
          <p:nvPr>
            <p:ph type="title"/>
          </p:nvPr>
        </p:nvSpPr>
        <p:spPr>
          <a:xfrm>
            <a:off x="515937" y="560817"/>
            <a:ext cx="6930243" cy="707896"/>
          </a:xfrm>
        </p:spPr>
        <p:txBody>
          <a:bodyPr anchor="t">
            <a:normAutofit/>
          </a:bodyPr>
          <a:lstStyle/>
          <a:p>
            <a:r>
              <a:rPr lang="en-US" sz="3600" dirty="0"/>
              <a:t>In the Open together</a:t>
            </a:r>
          </a:p>
        </p:txBody>
      </p:sp>
      <p:pic>
        <p:nvPicPr>
          <p:cNvPr id="5" name="Picture 4">
            <a:extLst>
              <a:ext uri="{FF2B5EF4-FFF2-40B4-BE49-F238E27FC236}">
                <a16:creationId xmlns:a16="http://schemas.microsoft.com/office/drawing/2014/main" id="{3CAE8474-E0C1-6F90-EB24-179290F66F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364" y="1728235"/>
            <a:ext cx="11279111" cy="31642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17752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CF9E656-3643-A146-B82E-DCE9CFF91FA0}"/>
              </a:ext>
            </a:extLst>
          </p:cNvPr>
          <p:cNvSpPr txBox="1"/>
          <p:nvPr/>
        </p:nvSpPr>
        <p:spPr>
          <a:xfrm>
            <a:off x="291552" y="5030569"/>
            <a:ext cx="5724296" cy="646331"/>
          </a:xfrm>
          <a:prstGeom prst="rect">
            <a:avLst/>
          </a:prstGeom>
          <a:noFill/>
        </p:spPr>
        <p:txBody>
          <a:bodyPr wrap="square" rtlCol="0">
            <a:spAutoFit/>
          </a:bodyPr>
          <a:lstStyle/>
          <a:p>
            <a:pPr algn="r"/>
            <a:r>
              <a:rPr lang="en-US" dirty="0">
                <a:latin typeface="Source Sans Pro Light" panose="020F0302020204030204" pitchFamily="34" charset="0"/>
                <a:cs typeface="Source Sans Pro Light" panose="020F0302020204030204" pitchFamily="34" charset="0"/>
              </a:rPr>
              <a:t>Short Online Courses </a:t>
            </a:r>
          </a:p>
          <a:p>
            <a:pPr algn="r"/>
            <a:r>
              <a:rPr lang="en-US" dirty="0">
                <a:latin typeface="Source Sans Pro Light" panose="020F0302020204030204" pitchFamily="34" charset="0"/>
                <a:cs typeface="Source Sans Pro Light" panose="020F0302020204030204" pitchFamily="34" charset="0"/>
                <a:hlinkClick r:id="rId3"/>
              </a:rPr>
              <a:t>https://www.onlinecourses.ed.ac.uk/</a:t>
            </a:r>
            <a:r>
              <a:rPr lang="en-US" dirty="0">
                <a:latin typeface="Source Sans Pro Light" panose="020F0302020204030204" pitchFamily="34" charset="0"/>
                <a:cs typeface="Source Sans Pro Light" panose="020F0302020204030204" pitchFamily="34" charset="0"/>
              </a:rPr>
              <a:t>  </a:t>
            </a:r>
          </a:p>
        </p:txBody>
      </p:sp>
      <p:pic>
        <p:nvPicPr>
          <p:cNvPr id="3" name="Picture 2" descr="A screenshot of a website&#10;&#10;Description automatically generated">
            <a:extLst>
              <a:ext uri="{FF2B5EF4-FFF2-40B4-BE49-F238E27FC236}">
                <a16:creationId xmlns:a16="http://schemas.microsoft.com/office/drawing/2014/main" id="{9451CDFD-5D66-1326-B39B-E1EEF4BC99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5239" y="254000"/>
            <a:ext cx="5765209" cy="54229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079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E50E88A-256C-8D88-21A0-6EE9096A90F2}"/>
              </a:ext>
            </a:extLst>
          </p:cNvPr>
          <p:cNvSpPr/>
          <p:nvPr/>
        </p:nvSpPr>
        <p:spPr>
          <a:xfrm>
            <a:off x="0" y="0"/>
            <a:ext cx="12192000" cy="5886450"/>
          </a:xfrm>
          <a:prstGeom prst="rect">
            <a:avLst/>
          </a:prstGeom>
          <a:solidFill>
            <a:srgbClr val="494B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9EB6B54-D509-02D6-2F31-EC013828707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34564" y="3688973"/>
            <a:ext cx="8854000" cy="2185730"/>
          </a:xfrm>
          <a:prstGeom prst="rect">
            <a:avLst/>
          </a:prstGeom>
        </p:spPr>
      </p:pic>
      <p:pic>
        <p:nvPicPr>
          <p:cNvPr id="8" name="Picture 7">
            <a:extLst>
              <a:ext uri="{FF2B5EF4-FFF2-40B4-BE49-F238E27FC236}">
                <a16:creationId xmlns:a16="http://schemas.microsoft.com/office/drawing/2014/main" id="{D22AB282-B1F9-A460-5976-410C694602E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64326" y="102622"/>
            <a:ext cx="3819646" cy="3970919"/>
          </a:xfrm>
          <a:prstGeom prst="rect">
            <a:avLst/>
          </a:prstGeom>
        </p:spPr>
      </p:pic>
      <p:pic>
        <p:nvPicPr>
          <p:cNvPr id="10" name="Picture 9">
            <a:extLst>
              <a:ext uri="{FF2B5EF4-FFF2-40B4-BE49-F238E27FC236}">
                <a16:creationId xmlns:a16="http://schemas.microsoft.com/office/drawing/2014/main" id="{C0B5295F-6C3C-E843-C2B6-7031AFD106D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2283286"/>
            <a:ext cx="3334564" cy="3603164"/>
          </a:xfrm>
          <a:prstGeom prst="rect">
            <a:avLst/>
          </a:prstGeom>
        </p:spPr>
      </p:pic>
      <p:sp>
        <p:nvSpPr>
          <p:cNvPr id="11" name="Title 1">
            <a:extLst>
              <a:ext uri="{FF2B5EF4-FFF2-40B4-BE49-F238E27FC236}">
                <a16:creationId xmlns:a16="http://schemas.microsoft.com/office/drawing/2014/main" id="{F78F202D-CFD9-69F1-2553-D858F3E572A9}"/>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tx1"/>
                </a:solidFill>
                <a:latin typeface="Source Sans Pro Semibold" panose="020B0503030403020204" pitchFamily="34" charset="77"/>
                <a:ea typeface="+mj-ea"/>
                <a:cs typeface="+mj-cs"/>
              </a:defRPr>
            </a:lvl1pPr>
          </a:lstStyle>
          <a:p>
            <a:r>
              <a:rPr lang="en-GB">
                <a:solidFill>
                  <a:schemeClr val="bg1"/>
                </a:solidFill>
              </a:rPr>
              <a:t>Edinburgh MOOCs: a story</a:t>
            </a:r>
          </a:p>
        </p:txBody>
      </p:sp>
      <p:pic>
        <p:nvPicPr>
          <p:cNvPr id="2" name="Picture 2">
            <a:extLst>
              <a:ext uri="{FF2B5EF4-FFF2-40B4-BE49-F238E27FC236}">
                <a16:creationId xmlns:a16="http://schemas.microsoft.com/office/drawing/2014/main" id="{5441BB62-2E9C-C814-80D3-F4C972771D87}"/>
              </a:ext>
            </a:extLst>
          </p:cNvPr>
          <p:cNvPicPr>
            <a:picLocks noChangeAspect="1"/>
          </p:cNvPicPr>
          <p:nvPr/>
        </p:nvPicPr>
        <p:blipFill>
          <a:blip r:embed="rId6"/>
          <a:stretch>
            <a:fillRect/>
          </a:stretch>
        </p:blipFill>
        <p:spPr>
          <a:xfrm>
            <a:off x="3893598" y="1475772"/>
            <a:ext cx="3761173" cy="2116123"/>
          </a:xfrm>
          <a:prstGeom prst="rect">
            <a:avLst/>
          </a:prstGeom>
        </p:spPr>
      </p:pic>
    </p:spTree>
    <p:extLst>
      <p:ext uri="{BB962C8B-B14F-4D97-AF65-F5344CB8AC3E}">
        <p14:creationId xmlns:p14="http://schemas.microsoft.com/office/powerpoint/2010/main" val="7684612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lage of images of people&#10;&#10;Description automatically generated">
            <a:extLst>
              <a:ext uri="{FF2B5EF4-FFF2-40B4-BE49-F238E27FC236}">
                <a16:creationId xmlns:a16="http://schemas.microsoft.com/office/drawing/2014/main" id="{867F166F-51E7-4268-8E1D-A38577B1AFAF}"/>
              </a:ext>
            </a:extLst>
          </p:cNvPr>
          <p:cNvPicPr>
            <a:picLocks noChangeAspect="1"/>
          </p:cNvPicPr>
          <p:nvPr/>
        </p:nvPicPr>
        <p:blipFill rotWithShape="1">
          <a:blip r:embed="rId3">
            <a:extLst>
              <a:ext uri="{28A0092B-C50C-407E-A947-70E740481C1C}">
                <a14:useLocalDpi xmlns:a14="http://schemas.microsoft.com/office/drawing/2010/main" val="0"/>
              </a:ext>
            </a:extLst>
          </a:blip>
          <a:srcRect r="448"/>
          <a:stretch/>
        </p:blipFill>
        <p:spPr>
          <a:xfrm>
            <a:off x="2189862" y="609428"/>
            <a:ext cx="8016819" cy="4493913"/>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53FC2C2C-155B-EA52-9008-9679228D0664}"/>
              </a:ext>
            </a:extLst>
          </p:cNvPr>
          <p:cNvSpPr txBox="1"/>
          <p:nvPr/>
        </p:nvSpPr>
        <p:spPr>
          <a:xfrm>
            <a:off x="2189862" y="5362832"/>
            <a:ext cx="8016820" cy="369332"/>
          </a:xfrm>
          <a:prstGeom prst="rect">
            <a:avLst/>
          </a:prstGeom>
          <a:noFill/>
        </p:spPr>
        <p:txBody>
          <a:bodyPr wrap="square" rtlCol="0">
            <a:spAutoFit/>
          </a:bodyPr>
          <a:lstStyle/>
          <a:p>
            <a:pPr algn="ctr"/>
            <a:r>
              <a:rPr lang="en-US" dirty="0">
                <a:latin typeface="Source Sans Pro Light" panose="020F0302020204030204" pitchFamily="34" charset="0"/>
                <a:cs typeface="Source Sans Pro Light" panose="020F0302020204030204" pitchFamily="34" charset="0"/>
              </a:rPr>
              <a:t>Open Media Bank </a:t>
            </a:r>
            <a:r>
              <a:rPr lang="en-US" dirty="0">
                <a:latin typeface="Source Sans Pro Light" panose="020F0302020204030204" pitchFamily="34" charset="0"/>
                <a:cs typeface="Source Sans Pro Light" panose="020F0302020204030204" pitchFamily="34" charset="0"/>
                <a:hlinkClick r:id="rId4"/>
              </a:rPr>
              <a:t>https://media.ed.ac.uk/channel/Open%2BMedia%2BBank/</a:t>
            </a:r>
            <a:r>
              <a:rPr lang="en-US" dirty="0">
                <a:latin typeface="Source Sans Pro Light" panose="020F0302020204030204" pitchFamily="34" charset="0"/>
                <a:cs typeface="Source Sans Pro Light" panose="020F0302020204030204" pitchFamily="34" charset="0"/>
              </a:rPr>
              <a:t> </a:t>
            </a:r>
          </a:p>
        </p:txBody>
      </p:sp>
    </p:spTree>
    <p:extLst>
      <p:ext uri="{BB962C8B-B14F-4D97-AF65-F5344CB8AC3E}">
        <p14:creationId xmlns:p14="http://schemas.microsoft.com/office/powerpoint/2010/main" val="23978092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website&#10;&#10;Description automatically generated">
            <a:extLst>
              <a:ext uri="{FF2B5EF4-FFF2-40B4-BE49-F238E27FC236}">
                <a16:creationId xmlns:a16="http://schemas.microsoft.com/office/drawing/2014/main" id="{F56DDAF9-DD73-5B01-D288-9F28DB016ED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80780" y="458874"/>
            <a:ext cx="7430439" cy="4912483"/>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65D90501-C9B8-3B30-8523-A0F93B482914}"/>
              </a:ext>
            </a:extLst>
          </p:cNvPr>
          <p:cNvSpPr txBox="1"/>
          <p:nvPr/>
        </p:nvSpPr>
        <p:spPr>
          <a:xfrm>
            <a:off x="2380779" y="5495802"/>
            <a:ext cx="7430439" cy="369332"/>
          </a:xfrm>
          <a:prstGeom prst="rect">
            <a:avLst/>
          </a:prstGeom>
          <a:noFill/>
        </p:spPr>
        <p:txBody>
          <a:bodyPr wrap="square" rtlCol="0">
            <a:spAutoFit/>
          </a:bodyPr>
          <a:lstStyle/>
          <a:p>
            <a:pPr algn="ctr"/>
            <a:r>
              <a:rPr lang="en-US" dirty="0">
                <a:latin typeface="Source Sans Pro Light" panose="020F0302020204030204" pitchFamily="34" charset="0"/>
                <a:cs typeface="Source Sans Pro Light" panose="020F0302020204030204" pitchFamily="34" charset="0"/>
                <a:hlinkClick r:id="rId4"/>
              </a:rPr>
              <a:t>https://</a:t>
            </a:r>
            <a:r>
              <a:rPr lang="en-US" dirty="0" err="1">
                <a:latin typeface="Source Sans Pro Light" panose="020F0302020204030204" pitchFamily="34" charset="0"/>
                <a:cs typeface="Source Sans Pro Light" panose="020F0302020204030204" pitchFamily="34" charset="0"/>
                <a:hlinkClick r:id="rId4"/>
              </a:rPr>
              <a:t>open.ed.ac.uk</a:t>
            </a:r>
            <a:r>
              <a:rPr lang="en-US" dirty="0">
                <a:latin typeface="Source Sans Pro Light" panose="020F0302020204030204" pitchFamily="34" charset="0"/>
                <a:cs typeface="Source Sans Pro Light" panose="020F0302020204030204" pitchFamily="34" charset="0"/>
                <a:hlinkClick r:id="rId4"/>
              </a:rPr>
              <a:t>/</a:t>
            </a:r>
            <a:endParaRPr lang="en-US" dirty="0">
              <a:latin typeface="Source Sans Pro Light" panose="020F0302020204030204" pitchFamily="34" charset="0"/>
              <a:cs typeface="Source Sans Pro Light" panose="020F0302020204030204" pitchFamily="34" charset="0"/>
            </a:endParaRPr>
          </a:p>
        </p:txBody>
      </p:sp>
    </p:spTree>
    <p:extLst>
      <p:ext uri="{BB962C8B-B14F-4D97-AF65-F5344CB8AC3E}">
        <p14:creationId xmlns:p14="http://schemas.microsoft.com/office/powerpoint/2010/main" val="41271761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CF9E656-3643-A146-B82E-DCE9CFF91FA0}"/>
              </a:ext>
            </a:extLst>
          </p:cNvPr>
          <p:cNvSpPr txBox="1"/>
          <p:nvPr/>
        </p:nvSpPr>
        <p:spPr>
          <a:xfrm>
            <a:off x="5590032" y="5184422"/>
            <a:ext cx="6248400" cy="369332"/>
          </a:xfrm>
          <a:prstGeom prst="rect">
            <a:avLst/>
          </a:prstGeom>
          <a:noFill/>
        </p:spPr>
        <p:txBody>
          <a:bodyPr wrap="square" rtlCol="0">
            <a:spAutoFit/>
          </a:bodyPr>
          <a:lstStyle/>
          <a:p>
            <a:r>
              <a:rPr lang="en-US" dirty="0"/>
              <a:t>Edinburgh’s OERs </a:t>
            </a:r>
            <a:r>
              <a:rPr lang="en-US" dirty="0">
                <a:hlinkClick r:id="rId3"/>
              </a:rPr>
              <a:t>https://open.ed.ac.uk/edinburghs-oers/</a:t>
            </a:r>
            <a:r>
              <a:rPr lang="en-US" dirty="0"/>
              <a:t>  </a:t>
            </a:r>
          </a:p>
        </p:txBody>
      </p:sp>
      <p:pic>
        <p:nvPicPr>
          <p:cNvPr id="3" name="Picture 2">
            <a:extLst>
              <a:ext uri="{FF2B5EF4-FFF2-40B4-BE49-F238E27FC236}">
                <a16:creationId xmlns:a16="http://schemas.microsoft.com/office/drawing/2014/main" id="{0C18987E-133B-9D45-A1DF-BCE9A24E4060}"/>
              </a:ext>
            </a:extLst>
          </p:cNvPr>
          <p:cNvPicPr>
            <a:picLocks noChangeAspect="1"/>
          </p:cNvPicPr>
          <p:nvPr/>
        </p:nvPicPr>
        <p:blipFill rotWithShape="1">
          <a:blip r:embed="rId4"/>
          <a:srcRect/>
          <a:stretch/>
        </p:blipFill>
        <p:spPr>
          <a:xfrm>
            <a:off x="353568" y="340948"/>
            <a:ext cx="4988006" cy="52128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92669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15B96E3B-6927-7048-86AD-BFB7D549A859}"/>
              </a:ext>
            </a:extLst>
          </p:cNvPr>
          <p:cNvPicPr>
            <a:picLocks noChangeAspect="1"/>
          </p:cNvPicPr>
          <p:nvPr/>
        </p:nvPicPr>
        <p:blipFill>
          <a:blip r:embed="rId3"/>
          <a:stretch>
            <a:fillRect/>
          </a:stretch>
        </p:blipFill>
        <p:spPr>
          <a:xfrm>
            <a:off x="6075876" y="2600786"/>
            <a:ext cx="5423729" cy="1122712"/>
          </a:xfrm>
          <a:prstGeom prst="rect">
            <a:avLst/>
          </a:prstGeom>
        </p:spPr>
      </p:pic>
      <p:pic>
        <p:nvPicPr>
          <p:cNvPr id="26" name="Picture 25">
            <a:extLst>
              <a:ext uri="{FF2B5EF4-FFF2-40B4-BE49-F238E27FC236}">
                <a16:creationId xmlns:a16="http://schemas.microsoft.com/office/drawing/2014/main" id="{55CF319A-75C8-FD42-8A04-90018E7BA914}"/>
              </a:ext>
            </a:extLst>
          </p:cNvPr>
          <p:cNvPicPr>
            <a:picLocks noChangeAspect="1"/>
          </p:cNvPicPr>
          <p:nvPr/>
        </p:nvPicPr>
        <p:blipFill>
          <a:blip r:embed="rId4"/>
          <a:stretch>
            <a:fillRect/>
          </a:stretch>
        </p:blipFill>
        <p:spPr>
          <a:xfrm>
            <a:off x="2036063" y="2343178"/>
            <a:ext cx="2724707" cy="1632525"/>
          </a:xfrm>
          <a:prstGeom prst="rect">
            <a:avLst/>
          </a:prstGeom>
        </p:spPr>
      </p:pic>
      <p:pic>
        <p:nvPicPr>
          <p:cNvPr id="30" name="Picture 29">
            <a:extLst>
              <a:ext uri="{FF2B5EF4-FFF2-40B4-BE49-F238E27FC236}">
                <a16:creationId xmlns:a16="http://schemas.microsoft.com/office/drawing/2014/main" id="{B3ED6E87-A15D-C44C-833F-3C7F27F43C8C}"/>
              </a:ext>
            </a:extLst>
          </p:cNvPr>
          <p:cNvPicPr>
            <a:picLocks noChangeAspect="1"/>
          </p:cNvPicPr>
          <p:nvPr/>
        </p:nvPicPr>
        <p:blipFill>
          <a:blip r:embed="rId5"/>
          <a:stretch>
            <a:fillRect/>
          </a:stretch>
        </p:blipFill>
        <p:spPr>
          <a:xfrm>
            <a:off x="307431" y="4049757"/>
            <a:ext cx="3107955" cy="1748225"/>
          </a:xfrm>
          <a:prstGeom prst="rect">
            <a:avLst/>
          </a:prstGeom>
        </p:spPr>
      </p:pic>
      <p:pic>
        <p:nvPicPr>
          <p:cNvPr id="32" name="Picture 31">
            <a:extLst>
              <a:ext uri="{FF2B5EF4-FFF2-40B4-BE49-F238E27FC236}">
                <a16:creationId xmlns:a16="http://schemas.microsoft.com/office/drawing/2014/main" id="{E3E3B02F-B13B-BA40-94F1-14924ECBA9F2}"/>
              </a:ext>
            </a:extLst>
          </p:cNvPr>
          <p:cNvPicPr>
            <a:picLocks noChangeAspect="1"/>
          </p:cNvPicPr>
          <p:nvPr/>
        </p:nvPicPr>
        <p:blipFill>
          <a:blip r:embed="rId6"/>
          <a:stretch>
            <a:fillRect/>
          </a:stretch>
        </p:blipFill>
        <p:spPr>
          <a:xfrm>
            <a:off x="9316105" y="331340"/>
            <a:ext cx="2228798" cy="2034126"/>
          </a:xfrm>
          <a:prstGeom prst="rect">
            <a:avLst/>
          </a:prstGeom>
        </p:spPr>
      </p:pic>
      <p:pic>
        <p:nvPicPr>
          <p:cNvPr id="34" name="Picture 33">
            <a:extLst>
              <a:ext uri="{FF2B5EF4-FFF2-40B4-BE49-F238E27FC236}">
                <a16:creationId xmlns:a16="http://schemas.microsoft.com/office/drawing/2014/main" id="{A02457E5-3567-C248-B83E-E2466A5CBAF0}"/>
              </a:ext>
            </a:extLst>
          </p:cNvPr>
          <p:cNvPicPr>
            <a:picLocks noChangeAspect="1"/>
          </p:cNvPicPr>
          <p:nvPr/>
        </p:nvPicPr>
        <p:blipFill rotWithShape="1">
          <a:blip r:embed="rId7"/>
          <a:srcRect l="28378" r="27896"/>
          <a:stretch/>
        </p:blipFill>
        <p:spPr>
          <a:xfrm>
            <a:off x="326412" y="236824"/>
            <a:ext cx="2004653" cy="2034126"/>
          </a:xfrm>
          <a:prstGeom prst="rect">
            <a:avLst/>
          </a:prstGeom>
        </p:spPr>
      </p:pic>
      <p:pic>
        <p:nvPicPr>
          <p:cNvPr id="36" name="Picture 35">
            <a:extLst>
              <a:ext uri="{FF2B5EF4-FFF2-40B4-BE49-F238E27FC236}">
                <a16:creationId xmlns:a16="http://schemas.microsoft.com/office/drawing/2014/main" id="{D9B0024C-C469-1443-85A1-ADDBB8FAE076}"/>
              </a:ext>
            </a:extLst>
          </p:cNvPr>
          <p:cNvPicPr>
            <a:picLocks noChangeAspect="1"/>
          </p:cNvPicPr>
          <p:nvPr/>
        </p:nvPicPr>
        <p:blipFill>
          <a:blip r:embed="rId8"/>
          <a:stretch>
            <a:fillRect/>
          </a:stretch>
        </p:blipFill>
        <p:spPr>
          <a:xfrm>
            <a:off x="3646170" y="236824"/>
            <a:ext cx="4354830" cy="1935480"/>
          </a:xfrm>
          <a:prstGeom prst="rect">
            <a:avLst/>
          </a:prstGeom>
        </p:spPr>
      </p:pic>
      <p:pic>
        <p:nvPicPr>
          <p:cNvPr id="38" name="Picture 37">
            <a:extLst>
              <a:ext uri="{FF2B5EF4-FFF2-40B4-BE49-F238E27FC236}">
                <a16:creationId xmlns:a16="http://schemas.microsoft.com/office/drawing/2014/main" id="{6A364A48-F3E1-EB4F-9E08-EFFE1981B806}"/>
              </a:ext>
            </a:extLst>
          </p:cNvPr>
          <p:cNvPicPr>
            <a:picLocks noChangeAspect="1"/>
          </p:cNvPicPr>
          <p:nvPr/>
        </p:nvPicPr>
        <p:blipFill>
          <a:blip r:embed="rId9"/>
          <a:stretch>
            <a:fillRect/>
          </a:stretch>
        </p:blipFill>
        <p:spPr>
          <a:xfrm>
            <a:off x="8690205" y="3914432"/>
            <a:ext cx="3112566" cy="1748225"/>
          </a:xfrm>
          <a:prstGeom prst="rect">
            <a:avLst/>
          </a:prstGeom>
        </p:spPr>
      </p:pic>
      <p:pic>
        <p:nvPicPr>
          <p:cNvPr id="40" name="Picture 39">
            <a:extLst>
              <a:ext uri="{FF2B5EF4-FFF2-40B4-BE49-F238E27FC236}">
                <a16:creationId xmlns:a16="http://schemas.microsoft.com/office/drawing/2014/main" id="{7EF7A8A9-CAA1-F244-8D55-9E6DB37737AC}"/>
              </a:ext>
            </a:extLst>
          </p:cNvPr>
          <p:cNvPicPr>
            <a:picLocks noChangeAspect="1"/>
          </p:cNvPicPr>
          <p:nvPr/>
        </p:nvPicPr>
        <p:blipFill>
          <a:blip r:embed="rId10"/>
          <a:stretch>
            <a:fillRect/>
          </a:stretch>
        </p:blipFill>
        <p:spPr>
          <a:xfrm>
            <a:off x="4053729" y="4049757"/>
            <a:ext cx="3733800" cy="1612900"/>
          </a:xfrm>
          <a:prstGeom prst="rect">
            <a:avLst/>
          </a:prstGeom>
        </p:spPr>
      </p:pic>
    </p:spTree>
    <p:extLst>
      <p:ext uri="{BB962C8B-B14F-4D97-AF65-F5344CB8AC3E}">
        <p14:creationId xmlns:p14="http://schemas.microsoft.com/office/powerpoint/2010/main" val="298219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6720" y="486837"/>
            <a:ext cx="6536842" cy="5005758"/>
          </a:xfrm>
        </p:spPr>
        <p:txBody>
          <a:bodyPr vert="horz" lIns="91440" tIns="45720" rIns="91440" bIns="45720" rtlCol="0" anchor="t">
            <a:normAutofit fontScale="77500" lnSpcReduction="20000"/>
          </a:bodyPr>
          <a:lstStyle/>
          <a:p>
            <a:pPr marL="0" indent="0">
              <a:buNone/>
            </a:pPr>
            <a:r>
              <a:rPr lang="en-GB" sz="5200" dirty="0">
                <a:latin typeface="Source Sans Pro Light" panose="020F0302020204030204" pitchFamily="34" charset="0"/>
                <a:cs typeface="Source Sans Pro Light" panose="020F0302020204030204" pitchFamily="34" charset="0"/>
              </a:rPr>
              <a:t>Building core competencies and transferable attributes with open education</a:t>
            </a:r>
          </a:p>
          <a:p>
            <a:pPr marL="0" indent="0">
              <a:buNone/>
            </a:pPr>
            <a:endParaRPr lang="en-GB" sz="3200" dirty="0">
              <a:latin typeface="Source Sans Pro Light" panose="020F0302020204030204" pitchFamily="34" charset="0"/>
              <a:cs typeface="Source Sans Pro Light" panose="020F0302020204030204" pitchFamily="34" charset="0"/>
            </a:endParaRPr>
          </a:p>
          <a:p>
            <a:r>
              <a:rPr lang="en-US" dirty="0">
                <a:latin typeface="Source Sans Pro Light" panose="020F0302020204030204" pitchFamily="34" charset="0"/>
                <a:cs typeface="Source Sans Pro Light" panose="020F0302020204030204" pitchFamily="34" charset="0"/>
              </a:rPr>
              <a:t>Digital and information literacy skills</a:t>
            </a:r>
          </a:p>
          <a:p>
            <a:r>
              <a:rPr lang="en-GB" dirty="0">
                <a:latin typeface="Source Sans Pro Light" panose="020F0302020204030204" pitchFamily="34" charset="0"/>
                <a:cs typeface="Source Sans Pro Light" panose="020F0302020204030204" pitchFamily="34" charset="0"/>
              </a:rPr>
              <a:t>Copyright literacy </a:t>
            </a:r>
          </a:p>
          <a:p>
            <a:r>
              <a:rPr lang="en-GB" dirty="0">
                <a:latin typeface="Source Sans Pro Light" panose="020F0302020204030204" pitchFamily="34" charset="0"/>
                <a:cs typeface="Source Sans Pro Light" panose="020F0302020204030204" pitchFamily="34" charset="0"/>
              </a:rPr>
              <a:t>Understanding how information is created &amp; contested online</a:t>
            </a:r>
          </a:p>
          <a:p>
            <a:r>
              <a:rPr lang="en-GB" dirty="0">
                <a:latin typeface="Source Sans Pro Light" panose="020F0302020204030204" pitchFamily="34" charset="0"/>
                <a:cs typeface="Source Sans Pro Light" panose="020F0302020204030204" pitchFamily="34" charset="0"/>
              </a:rPr>
              <a:t>Collaborative working</a:t>
            </a:r>
          </a:p>
          <a:p>
            <a:r>
              <a:rPr lang="en-GB" dirty="0">
                <a:latin typeface="Source Sans Pro Light" panose="020F0302020204030204" pitchFamily="34" charset="0"/>
                <a:cs typeface="Source Sans Pro Light" panose="020F0302020204030204" pitchFamily="34" charset="0"/>
              </a:rPr>
              <a:t>Information synthesis </a:t>
            </a:r>
          </a:p>
          <a:p>
            <a:r>
              <a:rPr lang="en-GB" dirty="0">
                <a:latin typeface="Source Sans Pro Light" panose="020F0302020204030204" pitchFamily="34" charset="0"/>
                <a:cs typeface="Source Sans Pro Light" panose="020F0302020204030204" pitchFamily="34" charset="0"/>
              </a:rPr>
              <a:t>Critical thinking </a:t>
            </a:r>
          </a:p>
          <a:p>
            <a:r>
              <a:rPr lang="en-GB" dirty="0">
                <a:latin typeface="Source Sans Pro Light" panose="020F0302020204030204" pitchFamily="34" charset="0"/>
                <a:cs typeface="Source Sans Pro Light" panose="020F0302020204030204" pitchFamily="34" charset="0"/>
              </a:rPr>
              <a:t>Source evaluation</a:t>
            </a:r>
          </a:p>
          <a:p>
            <a:r>
              <a:rPr lang="en-GB" dirty="0">
                <a:latin typeface="Source Sans Pro Light" panose="020F0302020204030204" pitchFamily="34" charset="0"/>
                <a:cs typeface="Source Sans Pro Light" panose="020F0302020204030204" pitchFamily="34" charset="0"/>
              </a:rPr>
              <a:t>Writing as public outreach</a:t>
            </a:r>
          </a:p>
        </p:txBody>
      </p:sp>
      <p:pic>
        <p:nvPicPr>
          <p:cNvPr id="7" name="Picture 6">
            <a:extLst>
              <a:ext uri="{FF2B5EF4-FFF2-40B4-BE49-F238E27FC236}">
                <a16:creationId xmlns:a16="http://schemas.microsoft.com/office/drawing/2014/main" id="{0D72C408-C954-5F40-9323-F057970F9362}"/>
              </a:ext>
            </a:extLst>
          </p:cNvPr>
          <p:cNvPicPr>
            <a:picLocks noChangeAspect="1"/>
          </p:cNvPicPr>
          <p:nvPr/>
        </p:nvPicPr>
        <p:blipFill>
          <a:blip r:embed="rId3"/>
          <a:stretch>
            <a:fillRect/>
          </a:stretch>
        </p:blipFill>
        <p:spPr>
          <a:xfrm>
            <a:off x="7670618" y="1"/>
            <a:ext cx="4521382" cy="5943600"/>
          </a:xfrm>
          <a:prstGeom prst="rect">
            <a:avLst/>
          </a:prstGeom>
          <a:ln>
            <a:noFill/>
          </a:ln>
          <a:effectLst>
            <a:outerShdw blurRad="190500" algn="tl" rotWithShape="0">
              <a:srgbClr val="000000">
                <a:alpha val="70000"/>
              </a:srgbClr>
            </a:outerShdw>
          </a:effectLst>
        </p:spPr>
      </p:pic>
      <p:sp>
        <p:nvSpPr>
          <p:cNvPr id="8" name="TextBox 7">
            <a:extLst>
              <a:ext uri="{FF2B5EF4-FFF2-40B4-BE49-F238E27FC236}">
                <a16:creationId xmlns:a16="http://schemas.microsoft.com/office/drawing/2014/main" id="{49C433B6-CDCB-6245-AFAF-763E1B750AE2}"/>
              </a:ext>
            </a:extLst>
          </p:cNvPr>
          <p:cNvSpPr txBox="1"/>
          <p:nvPr/>
        </p:nvSpPr>
        <p:spPr>
          <a:xfrm>
            <a:off x="1306286" y="5492595"/>
            <a:ext cx="6272061" cy="307777"/>
          </a:xfrm>
          <a:prstGeom prst="rect">
            <a:avLst/>
          </a:prstGeom>
          <a:noFill/>
        </p:spPr>
        <p:txBody>
          <a:bodyPr wrap="square" rtlCol="0">
            <a:spAutoFit/>
          </a:bodyPr>
          <a:lstStyle/>
          <a:p>
            <a:pPr algn="r"/>
            <a:r>
              <a:rPr lang="en-US" sz="1400" dirty="0">
                <a:latin typeface="Source Sans Pro Light" panose="020F0302020204030204" pitchFamily="34" charset="0"/>
                <a:cs typeface="Source Sans Pro Light" panose="020F0302020204030204" pitchFamily="34" charset="0"/>
                <a:hlinkClick r:id="rId4"/>
              </a:rPr>
              <a:t>Anima Celtica, The Evergreen Spring</a:t>
            </a:r>
            <a:r>
              <a:rPr lang="en-US" sz="1400" dirty="0">
                <a:latin typeface="Source Sans Pro Light" panose="020F0302020204030204" pitchFamily="34" charset="0"/>
                <a:cs typeface="Source Sans Pro Light" panose="020F0302020204030204" pitchFamily="34" charset="0"/>
              </a:rPr>
              <a:t>, 1895, CC BY, </a:t>
            </a:r>
            <a:r>
              <a:rPr lang="en-GB" sz="1400" dirty="0">
                <a:latin typeface="Source Sans Pro Light" panose="020F0302020204030204" pitchFamily="34" charset="0"/>
                <a:cs typeface="Source Sans Pro Light" panose="020F0302020204030204" pitchFamily="34" charset="0"/>
              </a:rPr>
              <a:t>University of Edinburgh</a:t>
            </a:r>
            <a:endParaRPr lang="en-US" sz="1400" dirty="0">
              <a:latin typeface="Source Sans Pro Light" panose="020F0302020204030204" pitchFamily="34" charset="0"/>
              <a:cs typeface="Source Sans Pro Light" panose="020F0302020204030204" pitchFamily="34" charset="0"/>
            </a:endParaRPr>
          </a:p>
        </p:txBody>
      </p:sp>
    </p:spTree>
    <p:extLst>
      <p:ext uri="{BB962C8B-B14F-4D97-AF65-F5344CB8AC3E}">
        <p14:creationId xmlns:p14="http://schemas.microsoft.com/office/powerpoint/2010/main" val="1202485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62CCDB5-AF7B-DE7B-4A5E-C0E2446AF7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354" y="278089"/>
            <a:ext cx="5887292" cy="5004199"/>
          </a:xfrm>
          <a:prstGeom prst="rect">
            <a:avLst/>
          </a:prstGeom>
          <a:noFill/>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E6FF7B16-384A-5EA9-AC24-22FB9F3435B6}"/>
              </a:ext>
            </a:extLst>
          </p:cNvPr>
          <p:cNvSpPr txBox="1"/>
          <p:nvPr/>
        </p:nvSpPr>
        <p:spPr>
          <a:xfrm>
            <a:off x="2246244" y="5530233"/>
            <a:ext cx="8120269" cy="2099355"/>
          </a:xfrm>
          <a:prstGeom prst="rect">
            <a:avLst/>
          </a:prstGeom>
        </p:spPr>
        <p:txBody>
          <a:bodyPr vert="horz" lIns="0" tIns="0" rIns="0" bIns="0" rtlCol="0">
            <a:normAutofit/>
          </a:bodyPr>
          <a:lstStyle/>
          <a:p>
            <a:pPr>
              <a:lnSpc>
                <a:spcPct val="90000"/>
              </a:lnSpc>
              <a:spcAft>
                <a:spcPts val="600"/>
              </a:spcAft>
            </a:pPr>
            <a:r>
              <a:rPr lang="en-GB" sz="1400" dirty="0" err="1">
                <a:latin typeface="Source Sans Pro Light" panose="020B0403030403020204" pitchFamily="34" charset="0"/>
              </a:rPr>
              <a:t>GeoSciences</a:t>
            </a:r>
            <a:r>
              <a:rPr lang="en-GB" sz="1400" dirty="0">
                <a:latin typeface="Source Sans Pro Light" panose="020B0403030403020204" pitchFamily="34" charset="0"/>
              </a:rPr>
              <a:t> Outreach Course,  </a:t>
            </a:r>
            <a:r>
              <a:rPr lang="en-GB" sz="1400" dirty="0">
                <a:latin typeface="Source Sans Pro Light" panose="020B0403030403020204" pitchFamily="34" charset="0"/>
                <a:hlinkClick r:id="rId4"/>
              </a:rPr>
              <a:t>https://www.ed.ac.uk/geosciences/undergraduate/geoscience-outreach</a:t>
            </a:r>
            <a:endParaRPr lang="en-GB" sz="1400" dirty="0">
              <a:latin typeface="Source Sans Pro Light" panose="020B0403030403020204" pitchFamily="34" charset="0"/>
            </a:endParaRPr>
          </a:p>
        </p:txBody>
      </p:sp>
    </p:spTree>
    <p:extLst>
      <p:ext uri="{BB962C8B-B14F-4D97-AF65-F5344CB8AC3E}">
        <p14:creationId xmlns:p14="http://schemas.microsoft.com/office/powerpoint/2010/main" val="9780864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2A9D239-ED02-F340-9173-D5C5B7462050}"/>
              </a:ext>
            </a:extLst>
          </p:cNvPr>
          <p:cNvPicPr>
            <a:picLocks noChangeAspect="1"/>
          </p:cNvPicPr>
          <p:nvPr/>
        </p:nvPicPr>
        <p:blipFill>
          <a:blip r:embed="rId3"/>
          <a:stretch>
            <a:fillRect/>
          </a:stretch>
        </p:blipFill>
        <p:spPr>
          <a:xfrm>
            <a:off x="905592" y="339261"/>
            <a:ext cx="3976533" cy="2976719"/>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4277F16A-E02D-5D47-83ED-32AED7366A83}"/>
              </a:ext>
            </a:extLst>
          </p:cNvPr>
          <p:cNvPicPr>
            <a:picLocks noChangeAspect="1"/>
          </p:cNvPicPr>
          <p:nvPr/>
        </p:nvPicPr>
        <p:blipFill>
          <a:blip r:embed="rId4"/>
          <a:stretch>
            <a:fillRect/>
          </a:stretch>
        </p:blipFill>
        <p:spPr>
          <a:xfrm>
            <a:off x="7777004" y="194644"/>
            <a:ext cx="3965171" cy="2976719"/>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B59BC36F-A17C-094C-A5A7-1B9BAC0BCDA5}"/>
              </a:ext>
            </a:extLst>
          </p:cNvPr>
          <p:cNvPicPr>
            <a:picLocks noChangeAspect="1"/>
          </p:cNvPicPr>
          <p:nvPr/>
        </p:nvPicPr>
        <p:blipFill>
          <a:blip r:embed="rId5"/>
          <a:stretch>
            <a:fillRect/>
          </a:stretch>
        </p:blipFill>
        <p:spPr>
          <a:xfrm>
            <a:off x="4414997" y="1179407"/>
            <a:ext cx="3976533" cy="2976719"/>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FF8D9768-49DF-AB4F-9C64-4EB33F0BE9D3}"/>
              </a:ext>
            </a:extLst>
          </p:cNvPr>
          <p:cNvPicPr>
            <a:picLocks noChangeAspect="1"/>
          </p:cNvPicPr>
          <p:nvPr/>
        </p:nvPicPr>
        <p:blipFill>
          <a:blip r:embed="rId6"/>
          <a:stretch>
            <a:fillRect/>
          </a:stretch>
        </p:blipFill>
        <p:spPr>
          <a:xfrm>
            <a:off x="7523723" y="2667766"/>
            <a:ext cx="3976533" cy="2976719"/>
          </a:xfrm>
          <a:prstGeom prst="rect">
            <a:avLst/>
          </a:prstGeom>
          <a:ln>
            <a:noFill/>
          </a:ln>
          <a:effectLst>
            <a:outerShdw blurRad="292100" dist="139700" dir="2700000" algn="tl" rotWithShape="0">
              <a:srgbClr val="333333">
                <a:alpha val="65000"/>
              </a:srgbClr>
            </a:outerShdw>
          </a:effectLst>
        </p:spPr>
      </p:pic>
      <p:pic>
        <p:nvPicPr>
          <p:cNvPr id="16" name="Picture 15">
            <a:extLst>
              <a:ext uri="{FF2B5EF4-FFF2-40B4-BE49-F238E27FC236}">
                <a16:creationId xmlns:a16="http://schemas.microsoft.com/office/drawing/2014/main" id="{AF213BF4-2A77-594F-8DB6-847D10613A85}"/>
              </a:ext>
            </a:extLst>
          </p:cNvPr>
          <p:cNvPicPr>
            <a:picLocks noChangeAspect="1"/>
          </p:cNvPicPr>
          <p:nvPr/>
        </p:nvPicPr>
        <p:blipFill>
          <a:blip r:embed="rId7"/>
          <a:stretch>
            <a:fillRect/>
          </a:stretch>
        </p:blipFill>
        <p:spPr>
          <a:xfrm>
            <a:off x="1528761" y="2812383"/>
            <a:ext cx="3976533" cy="29767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65760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6FF7B16-384A-5EA9-AC24-22FB9F3435B6}"/>
              </a:ext>
            </a:extLst>
          </p:cNvPr>
          <p:cNvSpPr txBox="1"/>
          <p:nvPr/>
        </p:nvSpPr>
        <p:spPr>
          <a:xfrm>
            <a:off x="3134622" y="5486195"/>
            <a:ext cx="6168404" cy="566736"/>
          </a:xfrm>
          <a:prstGeom prst="rect">
            <a:avLst/>
          </a:prstGeom>
        </p:spPr>
        <p:txBody>
          <a:bodyPr vert="horz" lIns="0" tIns="0" rIns="0" bIns="0" rtlCol="0">
            <a:normAutofit/>
          </a:bodyPr>
          <a:lstStyle/>
          <a:p>
            <a:pPr>
              <a:lnSpc>
                <a:spcPct val="90000"/>
              </a:lnSpc>
              <a:spcAft>
                <a:spcPts val="600"/>
              </a:spcAft>
            </a:pPr>
            <a:r>
              <a:rPr lang="en-GB" sz="1400" dirty="0" err="1">
                <a:latin typeface="Source Sans Pro Light" panose="020B0403030403020204" pitchFamily="34" charset="0"/>
              </a:rPr>
              <a:t>Open.Ed</a:t>
            </a:r>
            <a:r>
              <a:rPr lang="en-GB" sz="1400" dirty="0">
                <a:latin typeface="Source Sans Pro Light" panose="020B0403030403020204" pitchFamily="34" charset="0"/>
              </a:rPr>
              <a:t> on TES Resources, </a:t>
            </a:r>
            <a:r>
              <a:rPr lang="en-GB" sz="1400" dirty="0">
                <a:latin typeface="Source Sans Pro Light" panose="020B0403030403020204" pitchFamily="34" charset="0"/>
                <a:hlinkClick r:id="rId3"/>
              </a:rPr>
              <a:t>https://www.tes.com/teaching-resources/shop/OpenEd</a:t>
            </a:r>
            <a:r>
              <a:rPr lang="en-GB" sz="1400" dirty="0">
                <a:latin typeface="Source Sans Pro Light" panose="020B0403030403020204" pitchFamily="34" charset="0"/>
              </a:rPr>
              <a:t> </a:t>
            </a:r>
          </a:p>
        </p:txBody>
      </p:sp>
      <p:pic>
        <p:nvPicPr>
          <p:cNvPr id="9" name="Picture 8" descr="A screenshot of a website&#10;&#10;Description automatically generated">
            <a:extLst>
              <a:ext uri="{FF2B5EF4-FFF2-40B4-BE49-F238E27FC236}">
                <a16:creationId xmlns:a16="http://schemas.microsoft.com/office/drawing/2014/main" id="{2930E182-A351-CC70-FAFB-067447503C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9936" y="226025"/>
            <a:ext cx="5712128" cy="5099737"/>
          </a:xfrm>
          <a:prstGeom prst="rect">
            <a:avLst/>
          </a:prstGeom>
          <a:ln>
            <a:noFill/>
          </a:ln>
          <a:effectLst>
            <a:outerShdw blurRad="292100" dist="139700" dir="2700000" algn="tl" rotWithShape="0">
              <a:srgbClr val="333333">
                <a:alpha val="65000"/>
              </a:srgbClr>
            </a:outerShdw>
          </a:effectLst>
        </p:spPr>
      </p:pic>
      <p:pic>
        <p:nvPicPr>
          <p:cNvPr id="2" name="Picture 1" descr="A screenshot of a website&#10;&#10;Description automatically generated">
            <a:extLst>
              <a:ext uri="{FF2B5EF4-FFF2-40B4-BE49-F238E27FC236}">
                <a16:creationId xmlns:a16="http://schemas.microsoft.com/office/drawing/2014/main" id="{7B3F3846-D744-F111-7B9B-2F2BBB322A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9936" y="239879"/>
            <a:ext cx="5712128" cy="50997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994670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glass tubes with text&#10;&#10;Description automatically generated">
            <a:extLst>
              <a:ext uri="{FF2B5EF4-FFF2-40B4-BE49-F238E27FC236}">
                <a16:creationId xmlns:a16="http://schemas.microsoft.com/office/drawing/2014/main" id="{031020F6-38D8-B619-3321-BDCD93071D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9800" y="381000"/>
            <a:ext cx="7772400" cy="4541575"/>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2BEB99F8-DE29-FDE0-6E67-2344AF9C4291}"/>
              </a:ext>
            </a:extLst>
          </p:cNvPr>
          <p:cNvSpPr txBox="1"/>
          <p:nvPr/>
        </p:nvSpPr>
        <p:spPr>
          <a:xfrm>
            <a:off x="2298700" y="5219700"/>
            <a:ext cx="7683500" cy="523220"/>
          </a:xfrm>
          <a:prstGeom prst="rect">
            <a:avLst/>
          </a:prstGeom>
          <a:noFill/>
        </p:spPr>
        <p:txBody>
          <a:bodyPr wrap="square" rtlCol="0">
            <a:spAutoFit/>
          </a:bodyPr>
          <a:lstStyle/>
          <a:p>
            <a:pPr algn="ctr"/>
            <a:r>
              <a:rPr lang="en-US" sz="1400" dirty="0">
                <a:latin typeface="Source Sans Pro Light" panose="020F0302020204030204" pitchFamily="34" charset="0"/>
                <a:ea typeface="Source Sans Pro" panose="020B0503030403020204" pitchFamily="34" charset="0"/>
                <a:cs typeface="Source Sans Pro Light" panose="020F0302020204030204" pitchFamily="34" charset="0"/>
              </a:rPr>
              <a:t>Digital Futures for Learning </a:t>
            </a:r>
            <a:r>
              <a:rPr lang="en-US" sz="1400" dirty="0">
                <a:latin typeface="Source Sans Pro Light" panose="020F0302020204030204" pitchFamily="34" charset="0"/>
                <a:ea typeface="Source Sans Pro" panose="020B0503030403020204" pitchFamily="34" charset="0"/>
                <a:cs typeface="Source Sans Pro Light" panose="020F0302020204030204" pitchFamily="34" charset="0"/>
                <a:hlinkClick r:id="rId4"/>
              </a:rPr>
              <a:t>https://digitalfutures.de.ed.ac.uk/</a:t>
            </a:r>
            <a:r>
              <a:rPr lang="en-US" sz="1400" dirty="0">
                <a:latin typeface="Source Sans Pro Light" panose="020F0302020204030204" pitchFamily="34" charset="0"/>
                <a:ea typeface="Source Sans Pro" panose="020B0503030403020204" pitchFamily="34" charset="0"/>
                <a:cs typeface="Source Sans Pro Light" panose="020F0302020204030204" pitchFamily="34" charset="0"/>
              </a:rPr>
              <a:t>  </a:t>
            </a:r>
          </a:p>
          <a:p>
            <a:pPr algn="ctr"/>
            <a:r>
              <a:rPr lang="en-US" sz="1400" dirty="0">
                <a:latin typeface="Source Sans Pro Light" panose="020F0302020204030204" pitchFamily="34" charset="0"/>
                <a:ea typeface="Source Sans Pro" panose="020B0503030403020204" pitchFamily="34" charset="0"/>
                <a:cs typeface="Source Sans Pro Light" panose="020F0302020204030204" pitchFamily="34" charset="0"/>
              </a:rPr>
              <a:t>Old Tech, by Alejandro Polanco, CC BY-NC, on </a:t>
            </a:r>
            <a:r>
              <a:rPr lang="en-US" sz="1400" dirty="0">
                <a:latin typeface="Source Sans Pro Light" panose="020F0302020204030204" pitchFamily="34" charset="0"/>
                <a:ea typeface="Source Sans Pro" panose="020B0503030403020204" pitchFamily="34" charset="0"/>
                <a:cs typeface="Source Sans Pro Light" panose="020F0302020204030204" pitchFamily="34" charset="0"/>
                <a:hlinkClick r:id="rId5"/>
              </a:rPr>
              <a:t>Flickr</a:t>
            </a:r>
            <a:r>
              <a:rPr lang="en-US" sz="1400" dirty="0">
                <a:latin typeface="Source Sans Pro Light" panose="020F0302020204030204" pitchFamily="34" charset="0"/>
                <a:ea typeface="Source Sans Pro" panose="020B0503030403020204" pitchFamily="34" charset="0"/>
                <a:cs typeface="Source Sans Pro Light" panose="020F0302020204030204" pitchFamily="34" charset="0"/>
              </a:rPr>
              <a:t>.</a:t>
            </a:r>
          </a:p>
        </p:txBody>
      </p:sp>
    </p:spTree>
    <p:extLst>
      <p:ext uri="{BB962C8B-B14F-4D97-AF65-F5344CB8AC3E}">
        <p14:creationId xmlns:p14="http://schemas.microsoft.com/office/powerpoint/2010/main" val="9004108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8992" y="518558"/>
            <a:ext cx="6045607" cy="5005758"/>
          </a:xfrm>
        </p:spPr>
        <p:txBody>
          <a:bodyPr vert="horz" lIns="91440" tIns="45720" rIns="91440" bIns="45720" rtlCol="0" anchor="t">
            <a:normAutofit/>
          </a:bodyPr>
          <a:lstStyle/>
          <a:p>
            <a:pPr marL="0" indent="0">
              <a:buNone/>
            </a:pPr>
            <a:r>
              <a:rPr lang="en-GB" sz="4400" b="1" dirty="0"/>
              <a:t>OER Assignments</a:t>
            </a:r>
          </a:p>
          <a:p>
            <a:endParaRPr lang="en-US" dirty="0"/>
          </a:p>
          <a:p>
            <a:r>
              <a:rPr lang="en-US" dirty="0"/>
              <a:t>Encourage students to critically evaluate the implications of educational trends.</a:t>
            </a:r>
          </a:p>
          <a:p>
            <a:r>
              <a:rPr lang="en-GB" dirty="0"/>
              <a:t>Provide a platform to share their learning.</a:t>
            </a:r>
          </a:p>
          <a:p>
            <a:r>
              <a:rPr lang="en-GB" dirty="0"/>
              <a:t>Provides an opportunity to apply their learning into a tangible re-usable resource with ongoing value &amp; legacy.</a:t>
            </a:r>
            <a:endParaRPr lang="en-GB" dirty="0">
              <a:cs typeface="Calibri"/>
            </a:endParaRPr>
          </a:p>
        </p:txBody>
      </p:sp>
      <p:sp>
        <p:nvSpPr>
          <p:cNvPr id="8" name="TextBox 7">
            <a:extLst>
              <a:ext uri="{FF2B5EF4-FFF2-40B4-BE49-F238E27FC236}">
                <a16:creationId xmlns:a16="http://schemas.microsoft.com/office/drawing/2014/main" id="{49C433B6-CDCB-6245-AFAF-763E1B750AE2}"/>
              </a:ext>
            </a:extLst>
          </p:cNvPr>
          <p:cNvSpPr txBox="1"/>
          <p:nvPr/>
        </p:nvSpPr>
        <p:spPr>
          <a:xfrm>
            <a:off x="6324599" y="5355039"/>
            <a:ext cx="5547408" cy="307777"/>
          </a:xfrm>
          <a:prstGeom prst="rect">
            <a:avLst/>
          </a:prstGeom>
          <a:noFill/>
        </p:spPr>
        <p:txBody>
          <a:bodyPr wrap="square" rtlCol="0">
            <a:spAutoFit/>
          </a:bodyPr>
          <a:lstStyle/>
          <a:p>
            <a:pPr algn="ctr"/>
            <a:r>
              <a:rPr lang="en-US" sz="1400" dirty="0">
                <a:latin typeface="Source Sans Pro Light" panose="020F0302020204030204" pitchFamily="34" charset="0"/>
                <a:cs typeface="Source Sans Pro Light" panose="020F0302020204030204" pitchFamily="34" charset="0"/>
              </a:rPr>
              <a:t>INFORMATION by Paul Keller, CC BY 2.0 on </a:t>
            </a:r>
            <a:r>
              <a:rPr lang="en-US" sz="1400" dirty="0">
                <a:latin typeface="Source Sans Pro Light" panose="020F0302020204030204" pitchFamily="34" charset="0"/>
                <a:cs typeface="Source Sans Pro Light" panose="020F0302020204030204" pitchFamily="34" charset="0"/>
                <a:hlinkClick r:id="rId3"/>
              </a:rPr>
              <a:t>Flickr</a:t>
            </a:r>
            <a:r>
              <a:rPr lang="en-US" sz="1400" dirty="0">
                <a:latin typeface="Source Sans Pro Light" panose="020F0302020204030204" pitchFamily="34" charset="0"/>
                <a:cs typeface="Source Sans Pro Light" panose="020F0302020204030204" pitchFamily="34" charset="0"/>
              </a:rPr>
              <a:t>.</a:t>
            </a:r>
          </a:p>
        </p:txBody>
      </p:sp>
      <p:pic>
        <p:nvPicPr>
          <p:cNvPr id="5" name="Picture 4" descr="A telephone with a dial and buttons&#10;&#10;Description automatically generated with medium confidence">
            <a:extLst>
              <a:ext uri="{FF2B5EF4-FFF2-40B4-BE49-F238E27FC236}">
                <a16:creationId xmlns:a16="http://schemas.microsoft.com/office/drawing/2014/main" id="{77B93883-E429-9B9C-9AED-93013F7149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8487" y="518558"/>
            <a:ext cx="4985973" cy="4495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75192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A5C197-3ADF-744A-A4B3-92E0870A2E68}"/>
              </a:ext>
            </a:extLst>
          </p:cNvPr>
          <p:cNvSpPr txBox="1"/>
          <p:nvPr/>
        </p:nvSpPr>
        <p:spPr>
          <a:xfrm>
            <a:off x="5642263" y="4997486"/>
            <a:ext cx="6661435" cy="584775"/>
          </a:xfrm>
          <a:prstGeom prst="rect">
            <a:avLst/>
          </a:prstGeom>
          <a:noFill/>
        </p:spPr>
        <p:txBody>
          <a:bodyPr wrap="square" rtlCol="0">
            <a:spAutoFit/>
          </a:bodyPr>
          <a:lstStyle/>
          <a:p>
            <a:r>
              <a:rPr lang="en-GB" sz="1600" dirty="0">
                <a:latin typeface="Source Sans Pro Light" panose="020F0302020204030204" pitchFamily="34" charset="0"/>
                <a:cs typeface="Source Sans Pro Light" panose="020F0302020204030204" pitchFamily="34" charset="0"/>
              </a:rPr>
              <a:t>Digital Futures for Learning: An OER assignment,</a:t>
            </a:r>
          </a:p>
          <a:p>
            <a:r>
              <a:rPr lang="en-GB" sz="1600" dirty="0">
                <a:latin typeface="Source Sans Pro Light" panose="020F0302020204030204" pitchFamily="34" charset="0"/>
                <a:cs typeface="Source Sans Pro Light" panose="020F0302020204030204" pitchFamily="34" charset="0"/>
                <a:hlinkClick r:id="rId3"/>
              </a:rPr>
              <a:t>http://open.ed.ac.uk/digital-futures-for-learning-an-oer-assignment/</a:t>
            </a:r>
            <a:r>
              <a:rPr lang="en-GB" sz="1600" dirty="0">
                <a:latin typeface="Source Sans Pro Light" panose="020F0302020204030204" pitchFamily="34" charset="0"/>
                <a:cs typeface="Source Sans Pro Light" panose="020F0302020204030204" pitchFamily="34" charset="0"/>
              </a:rPr>
              <a:t> </a:t>
            </a:r>
            <a:endParaRPr lang="en-US" sz="1400" dirty="0">
              <a:latin typeface="Source Sans Pro Light" panose="020F0302020204030204" pitchFamily="34" charset="0"/>
              <a:cs typeface="Source Sans Pro Light" panose="020F0302020204030204" pitchFamily="34" charset="0"/>
            </a:endParaRPr>
          </a:p>
        </p:txBody>
      </p:sp>
      <p:pic>
        <p:nvPicPr>
          <p:cNvPr id="5" name="Picture 4">
            <a:extLst>
              <a:ext uri="{FF2B5EF4-FFF2-40B4-BE49-F238E27FC236}">
                <a16:creationId xmlns:a16="http://schemas.microsoft.com/office/drawing/2014/main" id="{F601D13A-DCE4-E94E-AEA7-A17D761310B3}"/>
              </a:ext>
            </a:extLst>
          </p:cNvPr>
          <p:cNvPicPr>
            <a:picLocks noChangeAspect="1"/>
          </p:cNvPicPr>
          <p:nvPr/>
        </p:nvPicPr>
        <p:blipFill>
          <a:blip r:embed="rId4"/>
          <a:stretch>
            <a:fillRect/>
          </a:stretch>
        </p:blipFill>
        <p:spPr>
          <a:xfrm>
            <a:off x="434403" y="329336"/>
            <a:ext cx="5020533" cy="52529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75033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E9CEF42-BF0E-C647-AF41-43B8823E8C84}"/>
              </a:ext>
            </a:extLst>
          </p:cNvPr>
          <p:cNvSpPr txBox="1"/>
          <p:nvPr/>
        </p:nvSpPr>
        <p:spPr>
          <a:xfrm>
            <a:off x="2916216" y="5296102"/>
            <a:ext cx="8321688" cy="338554"/>
          </a:xfrm>
          <a:prstGeom prst="rect">
            <a:avLst/>
          </a:prstGeom>
          <a:noFill/>
        </p:spPr>
        <p:txBody>
          <a:bodyPr wrap="square" rtlCol="0">
            <a:spAutoFit/>
          </a:bodyPr>
          <a:lstStyle/>
          <a:p>
            <a:r>
              <a:rPr lang="en-US" sz="1600" dirty="0">
                <a:latin typeface="Source Sans Pro Light" panose="020F0302020204030204" pitchFamily="34" charset="0"/>
                <a:cs typeface="Source Sans Pro Light" panose="020F0302020204030204" pitchFamily="34" charset="0"/>
              </a:rPr>
              <a:t>Digital Futures for Learning OERs</a:t>
            </a:r>
            <a:r>
              <a:rPr lang="en-GB" sz="1600" dirty="0">
                <a:latin typeface="Source Sans Pro Light" panose="020F0302020204030204" pitchFamily="34" charset="0"/>
                <a:cs typeface="Source Sans Pro Light" panose="020F0302020204030204" pitchFamily="34" charset="0"/>
              </a:rPr>
              <a:t>, </a:t>
            </a:r>
            <a:r>
              <a:rPr lang="en-GB" sz="1600" dirty="0">
                <a:latin typeface="Source Sans Pro Light" panose="020F0302020204030204" pitchFamily="34" charset="0"/>
                <a:cs typeface="Source Sans Pro Light" panose="020F0302020204030204" pitchFamily="34" charset="0"/>
                <a:hlinkClick r:id="rId3"/>
              </a:rPr>
              <a:t>https://open.ed.ac.uk/tag/digital-futures/</a:t>
            </a:r>
            <a:endParaRPr lang="en-US" sz="1600" dirty="0">
              <a:latin typeface="Source Sans Pro Light" panose="020F0302020204030204" pitchFamily="34" charset="0"/>
              <a:cs typeface="Source Sans Pro Light" panose="020F0302020204030204" pitchFamily="34" charset="0"/>
            </a:endParaRPr>
          </a:p>
        </p:txBody>
      </p:sp>
      <p:pic>
        <p:nvPicPr>
          <p:cNvPr id="4" name="Picture 3">
            <a:extLst>
              <a:ext uri="{FF2B5EF4-FFF2-40B4-BE49-F238E27FC236}">
                <a16:creationId xmlns:a16="http://schemas.microsoft.com/office/drawing/2014/main" id="{2BAE334A-EF94-C942-B0CF-D0E3AF0ABA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6216" y="381203"/>
            <a:ext cx="6359567" cy="463427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25866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50F63-028B-820D-604E-0A576BD2AB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7ED6C4-F741-8A7B-F6BB-1FF78ED33E68}"/>
              </a:ext>
            </a:extLst>
          </p:cNvPr>
          <p:cNvSpPr>
            <a:spLocks noGrp="1"/>
          </p:cNvSpPr>
          <p:nvPr>
            <p:ph type="title"/>
          </p:nvPr>
        </p:nvSpPr>
        <p:spPr/>
        <p:txBody>
          <a:bodyPr/>
          <a:lstStyle/>
          <a:p>
            <a:r>
              <a:rPr lang="en-US" dirty="0"/>
              <a:t>Recommendations</a:t>
            </a:r>
          </a:p>
        </p:txBody>
      </p:sp>
      <p:sp>
        <p:nvSpPr>
          <p:cNvPr id="3" name="Content Placeholder 2">
            <a:extLst>
              <a:ext uri="{FF2B5EF4-FFF2-40B4-BE49-F238E27FC236}">
                <a16:creationId xmlns:a16="http://schemas.microsoft.com/office/drawing/2014/main" id="{EA52E03B-2EA5-6880-5A46-A908D48F658D}"/>
              </a:ext>
            </a:extLst>
          </p:cNvPr>
          <p:cNvSpPr>
            <a:spLocks noGrp="1"/>
          </p:cNvSpPr>
          <p:nvPr>
            <p:ph idx="1"/>
          </p:nvPr>
        </p:nvSpPr>
        <p:spPr>
          <a:xfrm>
            <a:off x="515937" y="1485998"/>
            <a:ext cx="11160125" cy="4160837"/>
          </a:xfrm>
        </p:spPr>
        <p:txBody>
          <a:bodyPr>
            <a:normAutofit fontScale="85000" lnSpcReduction="10000"/>
          </a:bodyPr>
          <a:lstStyle/>
          <a:p>
            <a:r>
              <a:rPr lang="en-US" dirty="0"/>
              <a:t>Align support for open education and OER to institutional strategy and global policy drivers, e.g. UNESCO Recommendation on OER, UN Sustainable Development Agenda.  </a:t>
            </a:r>
          </a:p>
          <a:p>
            <a:r>
              <a:rPr lang="en-US" dirty="0"/>
              <a:t>Create a permissive policy environment to encourage staff and students to engage with creation and use of OER. </a:t>
            </a:r>
          </a:p>
          <a:p>
            <a:r>
              <a:rPr lang="en-US" dirty="0"/>
              <a:t>Provide central services to support development of digital skills, capability, and confidence. </a:t>
            </a:r>
          </a:p>
          <a:p>
            <a:r>
              <a:rPr lang="en-US" dirty="0"/>
              <a:t>Embed open education in the curriculum through Wikipedia editing and OER creation assignments to development of transferable digital and information literacy skills. </a:t>
            </a:r>
          </a:p>
          <a:p>
            <a:r>
              <a:rPr lang="en-US" dirty="0"/>
              <a:t>Engage students in the co-creation of learning experiences and OER. </a:t>
            </a:r>
          </a:p>
          <a:p>
            <a:r>
              <a:rPr lang="en-US" dirty="0"/>
              <a:t>Develop course materials that are open by default, ensuring they are sustainable, accessible and reusable.  </a:t>
            </a:r>
          </a:p>
          <a:p>
            <a:endParaRPr lang="en-US" dirty="0"/>
          </a:p>
          <a:p>
            <a:endParaRPr lang="en-US" dirty="0"/>
          </a:p>
        </p:txBody>
      </p:sp>
    </p:spTree>
    <p:extLst>
      <p:ext uri="{BB962C8B-B14F-4D97-AF65-F5344CB8AC3E}">
        <p14:creationId xmlns:p14="http://schemas.microsoft.com/office/powerpoint/2010/main" val="27568322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5AC10-A5C5-5705-A9E9-3F672EA51AD7}"/>
              </a:ext>
            </a:extLst>
          </p:cNvPr>
          <p:cNvSpPr>
            <a:spLocks noGrp="1"/>
          </p:cNvSpPr>
          <p:nvPr>
            <p:ph type="title"/>
          </p:nvPr>
        </p:nvSpPr>
        <p:spPr/>
        <p:txBody>
          <a:bodyPr/>
          <a:lstStyle/>
          <a:p>
            <a:r>
              <a:rPr lang="en-US" dirty="0"/>
              <a:t>Further Information</a:t>
            </a:r>
          </a:p>
        </p:txBody>
      </p:sp>
      <p:sp>
        <p:nvSpPr>
          <p:cNvPr id="3" name="Content Placeholder 2">
            <a:extLst>
              <a:ext uri="{FF2B5EF4-FFF2-40B4-BE49-F238E27FC236}">
                <a16:creationId xmlns:a16="http://schemas.microsoft.com/office/drawing/2014/main" id="{63DBCDE0-A67A-3A78-7525-65388BC8F945}"/>
              </a:ext>
            </a:extLst>
          </p:cNvPr>
          <p:cNvSpPr>
            <a:spLocks noGrp="1"/>
          </p:cNvSpPr>
          <p:nvPr>
            <p:ph idx="1"/>
          </p:nvPr>
        </p:nvSpPr>
        <p:spPr>
          <a:xfrm>
            <a:off x="515937" y="1377696"/>
            <a:ext cx="11160125" cy="4269139"/>
          </a:xfrm>
        </p:spPr>
        <p:txBody>
          <a:bodyPr>
            <a:normAutofit/>
          </a:bodyPr>
          <a:lstStyle/>
          <a:p>
            <a:r>
              <a:rPr lang="en-US" sz="2400" dirty="0"/>
              <a:t>Open Educational Resources (OER) Service </a:t>
            </a:r>
            <a:r>
              <a:rPr lang="en-US" sz="2400" dirty="0">
                <a:hlinkClick r:id="rId2"/>
              </a:rPr>
              <a:t>https://open.ed.ac.uk/</a:t>
            </a:r>
            <a:r>
              <a:rPr lang="en-US" sz="2400" dirty="0"/>
              <a:t> </a:t>
            </a:r>
          </a:p>
          <a:p>
            <a:r>
              <a:rPr lang="en-US" sz="2400" dirty="0"/>
              <a:t>Open Policies for Learning and Teaching </a:t>
            </a:r>
            <a:r>
              <a:rPr lang="en-US" sz="2400" dirty="0">
                <a:hlinkClick r:id="rId3"/>
              </a:rPr>
              <a:t>https://open.ed.ac.uk/open-policy-for-learning-and-teaching/</a:t>
            </a:r>
            <a:endParaRPr lang="en-US" sz="2400" dirty="0"/>
          </a:p>
          <a:p>
            <a:r>
              <a:rPr lang="en-US" sz="2400" dirty="0">
                <a:latin typeface="Source Sans Pro Light" panose="020F0302020204030204" pitchFamily="34" charset="0"/>
                <a:cs typeface="Source Sans Pro Light" panose="020F0302020204030204" pitchFamily="34" charset="0"/>
              </a:rPr>
              <a:t>Open Media Bank </a:t>
            </a:r>
            <a:r>
              <a:rPr lang="en-US" sz="2400" dirty="0">
                <a:latin typeface="Source Sans Pro Light" panose="020F0302020204030204" pitchFamily="34" charset="0"/>
                <a:cs typeface="Source Sans Pro Light" panose="020F0302020204030204" pitchFamily="34" charset="0"/>
                <a:hlinkClick r:id="rId4"/>
              </a:rPr>
              <a:t>https://media.ed.ac.uk/channel/Open%2BMedia%2BBank/</a:t>
            </a:r>
            <a:endParaRPr lang="en-US" sz="2400" dirty="0">
              <a:latin typeface="Source Sans Pro Light" panose="020F0302020204030204" pitchFamily="34" charset="0"/>
              <a:cs typeface="Source Sans Pro Light" panose="020F0302020204030204" pitchFamily="34" charset="0"/>
            </a:endParaRPr>
          </a:p>
          <a:p>
            <a:r>
              <a:rPr lang="en-US" sz="2400" dirty="0">
                <a:latin typeface="Source Sans Pro Light" panose="020F0302020204030204" pitchFamily="34" charset="0"/>
                <a:cs typeface="Source Sans Pro Light" panose="020F0302020204030204" pitchFamily="34" charset="0"/>
              </a:rPr>
              <a:t>Short Online Courses </a:t>
            </a:r>
            <a:r>
              <a:rPr lang="en-US" sz="2400" dirty="0">
                <a:latin typeface="Source Sans Pro Light" panose="020F0302020204030204" pitchFamily="34" charset="0"/>
                <a:cs typeface="Source Sans Pro Light" panose="020F0302020204030204" pitchFamily="34" charset="0"/>
                <a:hlinkClick r:id="rId5"/>
              </a:rPr>
              <a:t>https://www.onlinecourses.ed.ac.uk/</a:t>
            </a:r>
            <a:r>
              <a:rPr lang="en-US" sz="2400" dirty="0">
                <a:latin typeface="Source Sans Pro Light" panose="020F0302020204030204" pitchFamily="34" charset="0"/>
                <a:cs typeface="Source Sans Pro Light" panose="020F0302020204030204" pitchFamily="34" charset="0"/>
              </a:rPr>
              <a:t> </a:t>
            </a:r>
          </a:p>
          <a:p>
            <a:r>
              <a:rPr lang="en-US" sz="2400" dirty="0" err="1">
                <a:latin typeface="Source Sans Pro Light" panose="020F0302020204030204" pitchFamily="34" charset="0"/>
                <a:cs typeface="Source Sans Pro Light" panose="020F0302020204030204" pitchFamily="34" charset="0"/>
              </a:rPr>
              <a:t>GeoScience</a:t>
            </a:r>
            <a:r>
              <a:rPr lang="en-US" sz="2400" dirty="0">
                <a:latin typeface="Source Sans Pro Light" panose="020F0302020204030204" pitchFamily="34" charset="0"/>
                <a:cs typeface="Source Sans Pro Light" panose="020F0302020204030204" pitchFamily="34" charset="0"/>
              </a:rPr>
              <a:t> OERs </a:t>
            </a:r>
            <a:r>
              <a:rPr lang="en-US" sz="2400" dirty="0">
                <a:latin typeface="Source Sans Pro Light" panose="020F0302020204030204" pitchFamily="34" charset="0"/>
                <a:cs typeface="Source Sans Pro Light" panose="020F0302020204030204" pitchFamily="34" charset="0"/>
                <a:hlinkClick r:id="rId6"/>
              </a:rPr>
              <a:t>https://www.tes.com/teaching-resources/shop/OpenEd</a:t>
            </a:r>
            <a:endParaRPr lang="en-US" sz="2400" dirty="0">
              <a:latin typeface="Source Sans Pro Light" panose="020F0302020204030204" pitchFamily="34" charset="0"/>
              <a:cs typeface="Source Sans Pro Light" panose="020F0302020204030204" pitchFamily="34" charset="0"/>
            </a:endParaRPr>
          </a:p>
          <a:p>
            <a:r>
              <a:rPr lang="en-US" sz="2400" dirty="0">
                <a:latin typeface="Source Sans Pro Light" panose="020F0302020204030204" pitchFamily="34" charset="0"/>
                <a:cs typeface="Source Sans Pro Light" panose="020F0302020204030204" pitchFamily="34" charset="0"/>
              </a:rPr>
              <a:t>Digital Futures for Learning </a:t>
            </a:r>
            <a:r>
              <a:rPr lang="en-US" sz="2400" dirty="0">
                <a:latin typeface="Source Sans Pro Light" panose="020F0302020204030204" pitchFamily="34" charset="0"/>
                <a:cs typeface="Source Sans Pro Light" panose="020F0302020204030204" pitchFamily="34" charset="0"/>
                <a:hlinkClick r:id="rId7"/>
              </a:rPr>
              <a:t>https://digitalfutures.de.ed.ac.uk/</a:t>
            </a:r>
            <a:r>
              <a:rPr lang="en-US" sz="2400" dirty="0">
                <a:latin typeface="Source Sans Pro Light" panose="020F0302020204030204" pitchFamily="34" charset="0"/>
                <a:cs typeface="Source Sans Pro Light" panose="020F0302020204030204" pitchFamily="34" charset="0"/>
              </a:rPr>
              <a:t> </a:t>
            </a:r>
          </a:p>
          <a:p>
            <a:pPr lvl="1"/>
            <a:r>
              <a:rPr lang="en-US" sz="2000" dirty="0">
                <a:latin typeface="Source Sans Pro Light" panose="020F0302020204030204" pitchFamily="34" charset="0"/>
                <a:cs typeface="Source Sans Pro Light" panose="020F0302020204030204" pitchFamily="34" charset="0"/>
              </a:rPr>
              <a:t>Digital Futures for Learning OERs </a:t>
            </a:r>
            <a:r>
              <a:rPr lang="en-US" sz="2000" dirty="0">
                <a:latin typeface="Source Sans Pro Light" panose="020F0302020204030204" pitchFamily="34" charset="0"/>
                <a:cs typeface="Source Sans Pro Light" panose="020F0302020204030204" pitchFamily="34" charset="0"/>
                <a:hlinkClick r:id="rId8"/>
              </a:rPr>
              <a:t>https://open.ed.ac.uk/tag/digital-futures/</a:t>
            </a:r>
            <a:r>
              <a:rPr lang="en-US" sz="2000" dirty="0">
                <a:latin typeface="Source Sans Pro Light" panose="020F0302020204030204" pitchFamily="34" charset="0"/>
                <a:cs typeface="Source Sans Pro Light" panose="020F0302020204030204" pitchFamily="34" charset="0"/>
              </a:rPr>
              <a:t> </a:t>
            </a:r>
          </a:p>
          <a:p>
            <a:pPr lvl="1"/>
            <a:r>
              <a:rPr lang="en-US" sz="2000" dirty="0">
                <a:latin typeface="Source Sans Pro Light" panose="020F0302020204030204" pitchFamily="34" charset="0"/>
                <a:cs typeface="Source Sans Pro Light" panose="020F0302020204030204" pitchFamily="34" charset="0"/>
              </a:rPr>
              <a:t>Digital Futures for Learning: An OER Assignment </a:t>
            </a:r>
            <a:r>
              <a:rPr lang="en-US" sz="2000" dirty="0">
                <a:latin typeface="Source Sans Pro Light" panose="020F0302020204030204" pitchFamily="34" charset="0"/>
                <a:cs typeface="Source Sans Pro Light" panose="020F0302020204030204" pitchFamily="34" charset="0"/>
                <a:hlinkClick r:id="rId9"/>
              </a:rPr>
              <a:t>https://open.ed.ac.uk/digital-futures-for-learning-an-oer-assignment/</a:t>
            </a:r>
            <a:r>
              <a:rPr lang="en-US" sz="2000" dirty="0">
                <a:latin typeface="Source Sans Pro Light" panose="020F0302020204030204" pitchFamily="34" charset="0"/>
                <a:cs typeface="Source Sans Pro Light" panose="020F0302020204030204" pitchFamily="34" charset="0"/>
              </a:rPr>
              <a:t> </a:t>
            </a:r>
            <a:endParaRPr lang="en-US" sz="1600" dirty="0">
              <a:latin typeface="Source Sans Pro Light" panose="020F0302020204030204" pitchFamily="34" charset="0"/>
              <a:cs typeface="Source Sans Pro Light" panose="020F0302020204030204" pitchFamily="34" charset="0"/>
            </a:endParaRPr>
          </a:p>
          <a:p>
            <a:pPr lvl="1"/>
            <a:endParaRPr lang="en-US" sz="2000" dirty="0">
              <a:latin typeface="Source Sans Pro Light" panose="020F0302020204030204" pitchFamily="34" charset="0"/>
              <a:cs typeface="Source Sans Pro Light" panose="020F0302020204030204" pitchFamily="34" charset="0"/>
            </a:endParaRPr>
          </a:p>
          <a:p>
            <a:pPr lvl="1"/>
            <a:endParaRPr lang="en-US" sz="2400" dirty="0"/>
          </a:p>
        </p:txBody>
      </p:sp>
    </p:spTree>
    <p:extLst>
      <p:ext uri="{BB962C8B-B14F-4D97-AF65-F5344CB8AC3E}">
        <p14:creationId xmlns:p14="http://schemas.microsoft.com/office/powerpoint/2010/main" val="14945963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285AB-E1BA-E425-148E-30E5D34120A4}"/>
              </a:ext>
            </a:extLst>
          </p:cNvPr>
          <p:cNvSpPr>
            <a:spLocks noGrp="1"/>
          </p:cNvSpPr>
          <p:nvPr>
            <p:ph type="ctrTitle"/>
          </p:nvPr>
        </p:nvSpPr>
        <p:spPr/>
        <p:txBody>
          <a:bodyPr/>
          <a:lstStyle/>
          <a:p>
            <a:endParaRPr lang="en-US"/>
          </a:p>
        </p:txBody>
      </p:sp>
      <p:sp>
        <p:nvSpPr>
          <p:cNvPr id="8" name="TextBox 7">
            <a:extLst>
              <a:ext uri="{FF2B5EF4-FFF2-40B4-BE49-F238E27FC236}">
                <a16:creationId xmlns:a16="http://schemas.microsoft.com/office/drawing/2014/main" id="{80CE0E28-66F4-404A-BAF2-43260F63C3F6}"/>
              </a:ext>
            </a:extLst>
          </p:cNvPr>
          <p:cNvSpPr txBox="1"/>
          <p:nvPr/>
        </p:nvSpPr>
        <p:spPr>
          <a:xfrm>
            <a:off x="393957" y="5120748"/>
            <a:ext cx="8852679" cy="369332"/>
          </a:xfrm>
          <a:prstGeom prst="rect">
            <a:avLst/>
          </a:prstGeom>
          <a:noFill/>
        </p:spPr>
        <p:txBody>
          <a:bodyPr wrap="square" rtlCol="0">
            <a:spAutoFit/>
          </a:bodyPr>
          <a:lstStyle/>
          <a:p>
            <a:r>
              <a:rPr lang="en-US" dirty="0">
                <a:solidFill>
                  <a:schemeClr val="bg1"/>
                </a:solidFill>
                <a:latin typeface="Source Sans Pro Light" panose="020F0302020204030204" pitchFamily="34" charset="0"/>
                <a:cs typeface="Source Sans Pro Light" panose="020F0302020204030204" pitchFamily="34" charset="0"/>
              </a:rPr>
              <a:t>This presentation is licensed CC BY 4.0, University of Edinburgh, unless otherwise indicated.  </a:t>
            </a:r>
          </a:p>
        </p:txBody>
      </p:sp>
      <p:sp>
        <p:nvSpPr>
          <p:cNvPr id="9" name="Text Placeholder 8">
            <a:extLst>
              <a:ext uri="{FF2B5EF4-FFF2-40B4-BE49-F238E27FC236}">
                <a16:creationId xmlns:a16="http://schemas.microsoft.com/office/drawing/2014/main" id="{C3D35EB6-0BB9-5732-27CE-66F1791BBB3E}"/>
              </a:ext>
            </a:extLst>
          </p:cNvPr>
          <p:cNvSpPr>
            <a:spLocks noGrp="1"/>
          </p:cNvSpPr>
          <p:nvPr>
            <p:ph type="body" sz="quarter" idx="11"/>
          </p:nvPr>
        </p:nvSpPr>
        <p:spPr/>
        <p:txBody>
          <a:bodyPr/>
          <a:lstStyle/>
          <a:p>
            <a:r>
              <a:rPr lang="en-US" dirty="0" err="1">
                <a:solidFill>
                  <a:schemeClr val="bg1"/>
                </a:solidFill>
              </a:rPr>
              <a:t>Stephanie.Farley@ed.ac.uk</a:t>
            </a:r>
            <a:endParaRPr lang="en-US" dirty="0">
              <a:solidFill>
                <a:schemeClr val="bg1"/>
              </a:solidFill>
            </a:endParaRPr>
          </a:p>
        </p:txBody>
      </p:sp>
      <p:sp>
        <p:nvSpPr>
          <p:cNvPr id="11" name="Text Placeholder 10">
            <a:extLst>
              <a:ext uri="{FF2B5EF4-FFF2-40B4-BE49-F238E27FC236}">
                <a16:creationId xmlns:a16="http://schemas.microsoft.com/office/drawing/2014/main" id="{F4F23D69-7028-9BF3-7F99-AC0D12D6DDFF}"/>
              </a:ext>
            </a:extLst>
          </p:cNvPr>
          <p:cNvSpPr>
            <a:spLocks noGrp="1"/>
          </p:cNvSpPr>
          <p:nvPr>
            <p:ph type="body" sz="quarter" idx="10"/>
          </p:nvPr>
        </p:nvSpPr>
        <p:spPr>
          <a:xfrm>
            <a:off x="515938" y="3643448"/>
            <a:ext cx="3650179" cy="387798"/>
          </a:xfrm>
        </p:spPr>
        <p:txBody>
          <a:bodyPr/>
          <a:lstStyle/>
          <a:p>
            <a:r>
              <a:rPr lang="en-US" dirty="0"/>
              <a:t>Stephanie Charlie Farley</a:t>
            </a:r>
          </a:p>
        </p:txBody>
      </p:sp>
    </p:spTree>
    <p:extLst>
      <p:ext uri="{BB962C8B-B14F-4D97-AF65-F5344CB8AC3E}">
        <p14:creationId xmlns:p14="http://schemas.microsoft.com/office/powerpoint/2010/main" val="16445464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Office Theme">
  <a:themeElements>
    <a:clrScheme name="UofE Colours">
      <a:dk1>
        <a:srgbClr val="041E41"/>
      </a:dk1>
      <a:lt1>
        <a:srgbClr val="FFFFFF"/>
      </a:lt1>
      <a:dk2>
        <a:srgbClr val="5E5E5E"/>
      </a:dk2>
      <a:lt2>
        <a:srgbClr val="DDDDDD"/>
      </a:lt2>
      <a:accent1>
        <a:srgbClr val="D50032"/>
      </a:accent1>
      <a:accent2>
        <a:srgbClr val="004F71"/>
      </a:accent2>
      <a:accent3>
        <a:srgbClr val="F3AA00"/>
      </a:accent3>
      <a:accent4>
        <a:srgbClr val="C2D3DF"/>
      </a:accent4>
      <a:accent5>
        <a:srgbClr val="CD5913"/>
      </a:accent5>
      <a:accent6>
        <a:srgbClr val="830065"/>
      </a:accent6>
      <a:hlink>
        <a:srgbClr val="0089AA"/>
      </a:hlink>
      <a:folHlink>
        <a:srgbClr val="B2B2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xtraordinary - Core" id="{0AAE7FBF-D5A2-D848-A1BC-A807CD7D8D4F}" vid="{B8D65942-2025-2B4B-BCDC-57B3D38DF4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dcc3cc5-f774-4277-b444-cf685199e55b">
      <Terms xmlns="http://schemas.microsoft.com/office/infopath/2007/PartnerControls"/>
    </lcf76f155ced4ddcb4097134ff3c332f>
    <TaxCatchAll xmlns="f89d0d59-e098-47f8-b192-88eacd2d677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EA5B860EECEF640BDEB10A923B208BC" ma:contentTypeVersion="20" ma:contentTypeDescription="Create a new document." ma:contentTypeScope="" ma:versionID="ced12ffcec69f92b7734b3f44d1b787f">
  <xsd:schema xmlns:xsd="http://www.w3.org/2001/XMLSchema" xmlns:xs="http://www.w3.org/2001/XMLSchema" xmlns:p="http://schemas.microsoft.com/office/2006/metadata/properties" xmlns:ns2="f89d0d59-e098-47f8-b192-88eacd2d677e" xmlns:ns3="cdcc3cc5-f774-4277-b444-cf685199e55b" targetNamespace="http://schemas.microsoft.com/office/2006/metadata/properties" ma:root="true" ma:fieldsID="10fdf4fe30efe2df99dbd42e228b721d" ns2:_="" ns3:_="">
    <xsd:import namespace="f89d0d59-e098-47f8-b192-88eacd2d677e"/>
    <xsd:import namespace="cdcc3cc5-f774-4277-b444-cf685199e55b"/>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ServiceOCR"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9d0d59-e098-47f8-b192-88eacd2d677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element name="TaxCatchAll" ma:index="25" nillable="true" ma:displayName="Taxonomy Catch All Column" ma:hidden="true" ma:list="{d5ff5a9d-3426-4ecf-a529-9f115e717033}" ma:internalName="TaxCatchAll" ma:showField="CatchAllData" ma:web="f89d0d59-e098-47f8-b192-88eacd2d677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dcc3cc5-f774-4277-b444-cf685199e55b"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OCR" ma:index="21" nillable="true" ma:displayName="Extracted Text" ma:internalName="MediaServiceOCR" ma:readOnly="true">
      <xsd:simpleType>
        <xsd:restriction base="dms:Note">
          <xsd:maxLength value="255"/>
        </xsd:restriction>
      </xsd:simpleType>
    </xsd:element>
    <xsd:element name="MediaLengthInSeconds" ma:index="22" nillable="true" ma:displayName="MediaLengthIn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d54eff52-6b6d-4e5f-a3b0-187f185b1db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5FFA210-DCDE-412D-8A94-B04E8DDEAFBD}">
  <ds:schemaRefs>
    <ds:schemaRef ds:uri="http://purl.org/dc/elements/1.1/"/>
    <ds:schemaRef ds:uri="http://www.w3.org/XML/1998/namespace"/>
    <ds:schemaRef ds:uri="http://schemas.microsoft.com/office/2006/metadata/properties"/>
    <ds:schemaRef ds:uri="http://purl.org/dc/terms/"/>
    <ds:schemaRef ds:uri="f89d0d59-e098-47f8-b192-88eacd2d677e"/>
    <ds:schemaRef ds:uri="http://schemas.microsoft.com/office/2006/documentManagement/types"/>
    <ds:schemaRef ds:uri="http://schemas.microsoft.com/office/infopath/2007/PartnerControls"/>
    <ds:schemaRef ds:uri="http://schemas.openxmlformats.org/package/2006/metadata/core-properties"/>
    <ds:schemaRef ds:uri="cdcc3cc5-f774-4277-b444-cf685199e55b"/>
    <ds:schemaRef ds:uri="http://purl.org/dc/dcmitype/"/>
  </ds:schemaRefs>
</ds:datastoreItem>
</file>

<file path=customXml/itemProps2.xml><?xml version="1.0" encoding="utf-8"?>
<ds:datastoreItem xmlns:ds="http://schemas.openxmlformats.org/officeDocument/2006/customXml" ds:itemID="{DB61FD66-1BB9-4CE5-8630-A0526BB84F80}">
  <ds:schemaRefs>
    <ds:schemaRef ds:uri="http://schemas.microsoft.com/sharepoint/v3/contenttype/forms"/>
  </ds:schemaRefs>
</ds:datastoreItem>
</file>

<file path=customXml/itemProps3.xml><?xml version="1.0" encoding="utf-8"?>
<ds:datastoreItem xmlns:ds="http://schemas.openxmlformats.org/officeDocument/2006/customXml" ds:itemID="{217E96A3-314A-4F9A-B11D-8A979A57C3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89d0d59-e098-47f8-b192-88eacd2d677e"/>
    <ds:schemaRef ds:uri="cdcc3cc5-f774-4277-b444-cf685199e5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10671</TotalTime>
  <Words>3369</Words>
  <Application>Microsoft Macintosh PowerPoint</Application>
  <PresentationFormat>Widescreen</PresentationFormat>
  <Paragraphs>235</Paragraphs>
  <Slides>36</Slides>
  <Notes>32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36</vt:i4>
      </vt:variant>
    </vt:vector>
  </HeadingPairs>
  <TitlesOfParts>
    <vt:vector size="47" baseType="lpstr">
      <vt:lpstr>Source Sans Pro Light</vt:lpstr>
      <vt:lpstr>Crimson Pro Black</vt:lpstr>
      <vt:lpstr>Times New Roman</vt:lpstr>
      <vt:lpstr>Helvetica</vt:lpstr>
      <vt:lpstr>inherit</vt:lpstr>
      <vt:lpstr>Calibri</vt:lpstr>
      <vt:lpstr>Wingdings</vt:lpstr>
      <vt:lpstr>Source Sans Pro SemiBold</vt:lpstr>
      <vt:lpstr>Source Sans Pro</vt:lpstr>
      <vt:lpstr>Arial</vt:lpstr>
      <vt:lpstr>Office Theme</vt:lpstr>
      <vt:lpstr>Open for Good: Strategic Support for OER at the  University of Edinburgh</vt:lpstr>
      <vt:lpstr>Overview</vt:lpstr>
      <vt:lpstr>University of Edinburgh Vision </vt:lpstr>
      <vt:lpstr>Our Vision for OER - For the Common Good </vt:lpstr>
      <vt:lpstr>Our Vision for OER - Edinburgh at its best </vt:lpstr>
      <vt:lpstr>Our Vision for OER - Edinburgh’s Treasures </vt:lpstr>
      <vt:lpstr>PowerPoint Presentation</vt:lpstr>
      <vt:lpstr>OER Policy</vt:lpstr>
      <vt:lpstr>Open Policies for Learning &amp; Teaching</vt:lpstr>
      <vt:lpstr>UNESCO Recommendation on OER</vt:lpstr>
      <vt:lpstr>UN Sustainable Development Goal 4</vt:lpstr>
      <vt:lpstr>OER Service</vt:lpstr>
      <vt:lpstr>PowerPoint Presentation</vt:lpstr>
      <vt:lpstr>In the Open together</vt:lpstr>
      <vt:lpstr>In the Open together</vt:lpstr>
      <vt:lpstr>In the Open together</vt:lpstr>
      <vt:lpstr>In the Open together</vt:lpstr>
      <vt:lpstr>In the Open together</vt:lpstr>
      <vt:lpstr>In the Open together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Recommendations</vt:lpstr>
      <vt:lpstr>Further Information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Up!  Mainstreaming strategic support for open education at the University of Edinburgh.</dc:title>
  <dc:subject/>
  <dc:creator>Lorna Campbell</dc:creator>
  <cp:keywords/>
  <dc:description/>
  <cp:lastModifiedBy>Charlie Farley</cp:lastModifiedBy>
  <cp:revision>9</cp:revision>
  <dcterms:created xsi:type="dcterms:W3CDTF">2023-09-28T08:55:04Z</dcterms:created>
  <dcterms:modified xsi:type="dcterms:W3CDTF">2025-05-29T16:06:16Z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0x0101005EA5B860EECEF640BDEB10A923B208BC</vt:lpwstr>
  </property>
  <property fmtid="{D5CDD505-2E9C-101B-9397-08002B2CF9AE}" pid="3" name="MediaServiceImageTags">
    <vt:lpwstr/>
  </property>
</Properties>
</file>