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7"/>
  </p:notesMasterIdLst>
  <p:sldIdLst>
    <p:sldId id="308" r:id="rId2"/>
    <p:sldId id="304" r:id="rId3"/>
    <p:sldId id="300" r:id="rId4"/>
    <p:sldId id="312" r:id="rId5"/>
    <p:sldId id="298" r:id="rId6"/>
    <p:sldId id="314" r:id="rId7"/>
    <p:sldId id="257" r:id="rId8"/>
    <p:sldId id="309" r:id="rId9"/>
    <p:sldId id="259" r:id="rId10"/>
    <p:sldId id="261" r:id="rId11"/>
    <p:sldId id="264" r:id="rId12"/>
    <p:sldId id="306" r:id="rId13"/>
    <p:sldId id="315" r:id="rId14"/>
    <p:sldId id="266" r:id="rId15"/>
    <p:sldId id="286" r:id="rId16"/>
    <p:sldId id="316" r:id="rId17"/>
    <p:sldId id="317" r:id="rId18"/>
    <p:sldId id="318" r:id="rId19"/>
    <p:sldId id="319" r:id="rId20"/>
    <p:sldId id="305" r:id="rId21"/>
    <p:sldId id="307" r:id="rId22"/>
    <p:sldId id="265" r:id="rId23"/>
    <p:sldId id="287" r:id="rId24"/>
    <p:sldId id="303" r:id="rId25"/>
    <p:sldId id="320" r:id="rId26"/>
  </p:sldIdLst>
  <p:sldSz cx="12192000" cy="6858000"/>
  <p:notesSz cx="6858000" cy="1790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128" autoAdjust="0"/>
  </p:normalViewPr>
  <p:slideViewPr>
    <p:cSldViewPr snapToGrid="0">
      <p:cViewPr varScale="1">
        <p:scale>
          <a:sx n="85" d="100"/>
          <a:sy n="85" d="100"/>
        </p:scale>
        <p:origin x="15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A4AF5-7818-41A6-AFAF-22AC0E4E3518}" type="datetimeFigureOut">
              <a:rPr lang="en-US"/>
              <a:t>5/22/2020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02F12-8CB9-4D76-A48D-C4A5C982B70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06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Welcome and thank you for coming</a:t>
            </a:r>
          </a:p>
          <a:p>
            <a:r>
              <a:rPr lang="en-US" dirty="0">
                <a:cs typeface="Calibri"/>
              </a:rPr>
              <a:t>- Introduction</a:t>
            </a:r>
          </a:p>
          <a:p>
            <a:r>
              <a:rPr lang="en-US" dirty="0"/>
              <a:t>- aims</a:t>
            </a:r>
            <a:r>
              <a:rPr lang="en-US" dirty="0">
                <a:cs typeface="Calibri"/>
              </a:rPr>
              <a:t>:</a:t>
            </a:r>
          </a:p>
          <a:p>
            <a:r>
              <a:rPr lang="en-US" dirty="0">
                <a:cs typeface="Calibri"/>
              </a:rPr>
              <a:t>-- introduce fundamentals</a:t>
            </a:r>
          </a:p>
          <a:p>
            <a:r>
              <a:rPr lang="en-US" dirty="0">
                <a:cs typeface="Calibri"/>
              </a:rPr>
              <a:t>-- build up confidence for self-study!!! Not as scary as the real-world version</a:t>
            </a:r>
          </a:p>
          <a:p>
            <a:r>
              <a:rPr lang="en-US" dirty="0">
                <a:cs typeface="Calibri"/>
              </a:rPr>
              <a:t>- assumptions:</a:t>
            </a:r>
          </a:p>
          <a:p>
            <a:r>
              <a:rPr lang="en-US" dirty="0">
                <a:cs typeface="Calibri"/>
              </a:rPr>
              <a:t>-- basic high-school </a:t>
            </a:r>
            <a:r>
              <a:rPr lang="en-US" dirty="0" err="1">
                <a:cs typeface="Calibri"/>
              </a:rPr>
              <a:t>maths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-- no prior experience in coding</a:t>
            </a:r>
          </a:p>
          <a:p>
            <a:endParaRPr lang="en-US" dirty="0" smtClean="0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cs typeface="Calibri"/>
              </a:rPr>
              <a:t>CC-BY Digital Skills Team at the University of Edinburgh www.ed.ac.uk/is/skills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1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75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All of us learn through asking and being curious</a:t>
            </a:r>
          </a:p>
          <a:p>
            <a:r>
              <a:rPr lang="en-US" dirty="0">
                <a:cs typeface="Calibri"/>
              </a:rPr>
              <a:t>more of a conversation - don't hesitate to stop me and 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936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make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44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You might fail 5 times while doing something but in the end you will understand how it works and be able to replicate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37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82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Started by Guido Van Rossum as a hobby</a:t>
            </a:r>
            <a:r>
              <a:rPr lang="en-US" dirty="0">
                <a:cs typeface="Calibri"/>
              </a:rPr>
              <a:t> over the Christmas vacation.</a:t>
            </a:r>
          </a:p>
          <a:p>
            <a:r>
              <a:rPr lang="en-US" dirty="0">
                <a:cs typeface="Calibri"/>
              </a:rPr>
              <a:t>- named after Monty Python's Flying Circus</a:t>
            </a:r>
          </a:p>
          <a:p>
            <a:r>
              <a:rPr lang="en-US" dirty="0">
                <a:cs typeface="Calibri"/>
              </a:rPr>
              <a:t>- First released in 1991, loved by Unix scripters</a:t>
            </a:r>
          </a:p>
          <a:p>
            <a:r>
              <a:rPr lang="en-US" dirty="0">
                <a:cs typeface="Calibri"/>
              </a:rPr>
              <a:t>- Now transformed into the most popular interpreted language. You can build anything with it!</a:t>
            </a:r>
          </a:p>
          <a:p>
            <a:r>
              <a:rPr lang="en-US" dirty="0">
                <a:cs typeface="Calibri"/>
              </a:rPr>
              <a:t>- Facts! Python was the most used language in 2016 and still most likely is!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62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choose it instead of MATLAB, R, SAS, Stata and others?</a:t>
            </a:r>
          </a:p>
          <a:p>
            <a:r>
              <a:rPr lang="en-US" dirty="0"/>
              <a:t>- It is free and open source</a:t>
            </a:r>
            <a:endParaRPr lang="en-US" dirty="0">
              <a:cs typeface="Calibri"/>
            </a:endParaRPr>
          </a:p>
          <a:p>
            <a:r>
              <a:rPr lang="en-US" dirty="0"/>
              <a:t>- Intuitive and easy to learn</a:t>
            </a:r>
            <a:endParaRPr lang="en-US" dirty="0">
              <a:cs typeface="Calibri"/>
            </a:endParaRPr>
          </a:p>
          <a:p>
            <a:r>
              <a:rPr lang="en-US" dirty="0"/>
              <a:t>- Extremely versatile – examples</a:t>
            </a:r>
            <a:r>
              <a:rPr lang="en-US" dirty="0">
                <a:cs typeface="Calibri"/>
              </a:rPr>
              <a:t> – websites, planes, robots, data</a:t>
            </a:r>
          </a:p>
          <a:p>
            <a:r>
              <a:rPr lang="en-US" dirty="0"/>
              <a:t>- </a:t>
            </a:r>
            <a:r>
              <a:rPr lang="en-US" dirty="0">
                <a:cs typeface="Calibri"/>
              </a:rPr>
              <a:t>Large and friendly community</a:t>
            </a:r>
          </a:p>
          <a:p>
            <a:r>
              <a:rPr lang="en-US" dirty="0">
                <a:cs typeface="Calibri"/>
              </a:rPr>
              <a:t>- packages</a:t>
            </a:r>
          </a:p>
          <a:p>
            <a:r>
              <a:rPr lang="en-US" dirty="0">
                <a:cs typeface="Calibri"/>
              </a:rPr>
              <a:t>Very important in industry and academia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51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Python has 2 modes of running</a:t>
            </a:r>
          </a:p>
          <a:p>
            <a:r>
              <a:rPr lang="en-US" dirty="0">
                <a:cs typeface="Calibri"/>
              </a:rPr>
              <a:t>- </a:t>
            </a:r>
            <a:r>
              <a:rPr lang="en-US" dirty="0" err="1">
                <a:cs typeface="Calibri"/>
              </a:rPr>
              <a:t>IPython</a:t>
            </a:r>
            <a:r>
              <a:rPr lang="en-US" dirty="0">
                <a:cs typeface="Calibri"/>
              </a:rPr>
              <a:t> stands for Interactive Python</a:t>
            </a:r>
            <a:endParaRPr lang="en-US" dirty="0"/>
          </a:p>
          <a:p>
            <a:r>
              <a:rPr lang="en-US" dirty="0">
                <a:cs typeface="Calibri"/>
              </a:rPr>
              <a:t>Python can be interpreted – good for a calculator</a:t>
            </a:r>
          </a:p>
          <a:p>
            <a:r>
              <a:rPr lang="en-US" dirty="0">
                <a:cs typeface="Calibri"/>
              </a:rPr>
              <a:t>Live demo!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63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 will be using </a:t>
            </a:r>
            <a:r>
              <a:rPr lang="en-US" dirty="0" err="1">
                <a:cs typeface="Calibri"/>
              </a:rPr>
              <a:t>Noteable</a:t>
            </a:r>
            <a:r>
              <a:rPr lang="en-US" dirty="0">
                <a:cs typeface="Calibri"/>
              </a:rPr>
              <a:t>, just another service </a:t>
            </a:r>
            <a:r>
              <a:rPr lang="en-US" dirty="0" err="1">
                <a:cs typeface="Calibri"/>
              </a:rPr>
              <a:t>Jupyter</a:t>
            </a:r>
            <a:r>
              <a:rPr lang="en-US" dirty="0">
                <a:cs typeface="Calibri"/>
              </a:rPr>
              <a:t> Notebooks. It is free and open source</a:t>
            </a:r>
          </a:p>
          <a:p>
            <a:r>
              <a:rPr lang="en-US" dirty="0">
                <a:cs typeface="Calibri"/>
              </a:rPr>
              <a:t>Web environment focused at Python</a:t>
            </a:r>
            <a:endParaRPr lang="en-US" dirty="0"/>
          </a:p>
          <a:p>
            <a:r>
              <a:rPr lang="en-US" dirty="0">
                <a:cs typeface="Calibri"/>
              </a:rPr>
              <a:t>Easy to use – nice </a:t>
            </a:r>
            <a:r>
              <a:rPr lang="en-US" dirty="0" err="1">
                <a:cs typeface="Calibri"/>
              </a:rPr>
              <a:t>gui</a:t>
            </a:r>
            <a:r>
              <a:rPr lang="en-US" dirty="0">
                <a:cs typeface="Calibri"/>
              </a:rPr>
              <a:t> and no setup required</a:t>
            </a:r>
            <a:endParaRPr lang="en-US" dirty="0"/>
          </a:p>
          <a:p>
            <a:r>
              <a:rPr lang="en-US" dirty="0">
                <a:cs typeface="Calibri"/>
              </a:rPr>
              <a:t>Block based. Has blocks which execute the code within it. Single type only</a:t>
            </a:r>
          </a:p>
          <a:p>
            <a:r>
              <a:rPr lang="en-US" dirty="0">
                <a:cs typeface="Calibri"/>
              </a:rPr>
              <a:t>Allows to combine text and code into same page. Helps with readability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53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start </a:t>
            </a:r>
            <a:r>
              <a:rPr lang="en-US" err="1">
                <a:cs typeface="Calibri"/>
              </a:rPr>
              <a:t>noteable</a:t>
            </a:r>
            <a:r>
              <a:rPr lang="en-US">
                <a:cs typeface="Calibri"/>
              </a:rPr>
              <a:t> from learn - Link at the top of homepage</a:t>
            </a:r>
            <a:endParaRPr lang="en-US"/>
          </a:p>
          <a:p>
            <a:r>
              <a:rPr lang="en-US">
                <a:cs typeface="Calibri"/>
              </a:rPr>
              <a:t>Agree on personal data usage</a:t>
            </a:r>
          </a:p>
          <a:p>
            <a:r>
              <a:rPr lang="en-US">
                <a:cs typeface="Calibri"/>
              </a:rPr>
              <a:t>You don't have to share anything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05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Probably enter </a:t>
            </a:r>
            <a:r>
              <a:rPr lang="en-US" dirty="0" err="1">
                <a:cs typeface="Calibri"/>
              </a:rPr>
              <a:t>myed</a:t>
            </a:r>
            <a:r>
              <a:rPr lang="en-US" dirty="0">
                <a:cs typeface="Calibri"/>
              </a:rPr>
              <a:t> login details</a:t>
            </a:r>
          </a:p>
          <a:p>
            <a:r>
              <a:rPr lang="en-US" dirty="0">
                <a:cs typeface="Calibri"/>
              </a:rPr>
              <a:t>Then press start on </a:t>
            </a:r>
            <a:r>
              <a:rPr lang="en-US" dirty="0" err="1">
                <a:cs typeface="Calibri"/>
              </a:rPr>
              <a:t>noteable</a:t>
            </a:r>
            <a:r>
              <a:rPr lang="en-US" dirty="0">
                <a:cs typeface="Calibri"/>
              </a:rPr>
              <a:t> homepage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51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Start a notebook by clicking on it.</a:t>
            </a:r>
          </a:p>
          <a:p>
            <a:r>
              <a:rPr lang="en-US">
                <a:cs typeface="Calibri"/>
              </a:rPr>
              <a:t>Notebook 0 is an environment introduction.</a:t>
            </a:r>
          </a:p>
          <a:p>
            <a:r>
              <a:rPr lang="en-US">
                <a:cs typeface="Calibri"/>
              </a:rPr>
              <a:t>Skip that, open notebook 1</a:t>
            </a:r>
          </a:p>
          <a:p>
            <a:r>
              <a:rPr lang="en-US">
                <a:cs typeface="Calibri"/>
              </a:rPr>
              <a:t>Make sure that everybody is ready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76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Autosave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24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We need to make a course folder</a:t>
            </a:r>
          </a:p>
          <a:p>
            <a:r>
              <a:rPr lang="en-US">
                <a:cs typeface="Calibri"/>
              </a:rPr>
              <a:t>Then rename it to Introduction to Python or whatever</a:t>
            </a:r>
          </a:p>
          <a:p>
            <a:r>
              <a:rPr lang="en-US">
                <a:cs typeface="Calibri"/>
              </a:rPr>
              <a:t>Then go into that folder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44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Make sure that you are inside that folder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2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Run button but its best with shortcut Shift + Return/Enter</a:t>
            </a:r>
          </a:p>
          <a:p>
            <a:r>
              <a:rPr lang="en-US">
                <a:cs typeface="Calibri"/>
              </a:rPr>
              <a:t>Alt + Return/Enter which creates a new block after the on you are currently on.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38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Checkpoints are useful!</a:t>
            </a:r>
          </a:p>
          <a:p>
            <a:r>
              <a:rPr lang="en-US">
                <a:cs typeface="Calibri"/>
              </a:rPr>
              <a:t>You can download it as multiple different things:</a:t>
            </a:r>
          </a:p>
          <a:p>
            <a:r>
              <a:rPr lang="en-US">
                <a:cs typeface="Calibri"/>
              </a:rPr>
              <a:t>Notebook</a:t>
            </a:r>
          </a:p>
          <a:p>
            <a:r>
              <a:rPr lang="en-US">
                <a:cs typeface="Calibri"/>
              </a:rPr>
              <a:t>Python script</a:t>
            </a:r>
          </a:p>
          <a:p>
            <a:r>
              <a:rPr lang="en-US">
                <a:cs typeface="Calibri"/>
              </a:rPr>
              <a:t>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23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02F12-8CB9-4D76-A48D-C4A5C982B700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illustrations/question-mark-answer-solution-sign-4105529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wiki/File:Python_natalensis_Smith_1840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lic.kr/p/iDw8D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4816439-3EAC-4B6D-A186-D5F34C4F1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970" y="2285809"/>
            <a:ext cx="6159005" cy="26925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472" y="4362825"/>
            <a:ext cx="9144000" cy="994229"/>
          </a:xfrm>
        </p:spPr>
        <p:txBody>
          <a:bodyPr/>
          <a:lstStyle/>
          <a:p>
            <a:r>
              <a:rPr lang="en-US" dirty="0"/>
              <a:t>For Data Science</a:t>
            </a:r>
          </a:p>
        </p:txBody>
      </p:sp>
      <p:pic>
        <p:nvPicPr>
          <p:cNvPr id="3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A87BC19-EAFF-4B95-8725-DB509E3B1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27" y="154988"/>
            <a:ext cx="2024130" cy="104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406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45EE-C8C2-432D-B2C2-160FD344F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D922-392A-4E5A-B0BE-BA139569C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Part 1 - Introduction, recap &amp; warm-up exercises</a:t>
            </a:r>
          </a:p>
          <a:p>
            <a:r>
              <a:rPr lang="en-GB" dirty="0"/>
              <a:t>Part 2 - NumPy (Numerical Python)</a:t>
            </a:r>
          </a:p>
          <a:p>
            <a:r>
              <a:rPr lang="en-GB" dirty="0"/>
              <a:t>Part 3 - Basic plotting</a:t>
            </a:r>
          </a:p>
          <a:p>
            <a:r>
              <a:rPr lang="en-GB" dirty="0"/>
              <a:t>Part 4 - pandas (Python Data Analysis Library)</a:t>
            </a:r>
          </a:p>
        </p:txBody>
      </p:sp>
    </p:spTree>
    <p:extLst>
      <p:ext uri="{BB962C8B-B14F-4D97-AF65-F5344CB8AC3E}">
        <p14:creationId xmlns:p14="http://schemas.microsoft.com/office/powerpoint/2010/main" val="3267213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E413-CC47-46B4-A2EC-AF69EBF3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Ask!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BE900-218D-4401-8083-19CF64DC9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i="1" dirty="0">
                <a:cs typeface="Calibri"/>
              </a:rPr>
              <a:t>The art and science of asking questions is the source of all knowledge.</a:t>
            </a:r>
          </a:p>
          <a:p>
            <a:pPr marL="0" indent="0" algn="r">
              <a:buNone/>
            </a:pPr>
            <a:r>
              <a:rPr lang="en-US" i="1" dirty="0">
                <a:cs typeface="Calibri"/>
              </a:rPr>
              <a:t>- Thomas Berger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Do not hesitate to ask!</a:t>
            </a:r>
            <a:endParaRPr lang="en-US" dirty="0"/>
          </a:p>
          <a:p>
            <a:r>
              <a:rPr lang="en-US" dirty="0">
                <a:cs typeface="Calibri"/>
              </a:rPr>
              <a:t>During exercises (you can also ask others).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381378" y="3491073"/>
            <a:ext cx="3437792" cy="2610381"/>
            <a:chOff x="8150469" y="3169278"/>
            <a:chExt cx="3437792" cy="2610381"/>
          </a:xfrm>
        </p:grpSpPr>
        <p:pic>
          <p:nvPicPr>
            <p:cNvPr id="6" name="Picture 5" title="A hand holding question marks facing a hand holding lightbulb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0469" y="3169278"/>
              <a:ext cx="3437792" cy="221307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8150469" y="5471882"/>
              <a:ext cx="34377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Image by </a:t>
              </a:r>
              <a:r>
                <a:rPr lang="en-GB" sz="1400" dirty="0" err="1" smtClean="0">
                  <a:hlinkClick r:id="rId4"/>
                </a:rPr>
                <a:t>mohamed</a:t>
              </a:r>
              <a:r>
                <a:rPr lang="en-GB" sz="1400" dirty="0" smtClean="0">
                  <a:hlinkClick r:id="rId4"/>
                </a:rPr>
                <a:t> Hassan from </a:t>
              </a:r>
              <a:r>
                <a:rPr lang="en-GB" sz="1400" dirty="0" err="1" smtClean="0">
                  <a:hlinkClick r:id="rId4"/>
                </a:rPr>
                <a:t>Pixabay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96338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A43DC-BB36-4D57-A440-D89C0676B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Now let me ask something..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97497-D44A-4C88-9F25-0F5FCED90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Why do you want to learn Python/programming?</a:t>
            </a:r>
          </a:p>
          <a:p>
            <a:r>
              <a:rPr lang="en-US">
                <a:cs typeface="Calibri"/>
              </a:rPr>
              <a:t>What would you use Python for?</a:t>
            </a:r>
          </a:p>
        </p:txBody>
      </p:sp>
    </p:spTree>
    <p:extLst>
      <p:ext uri="{BB962C8B-B14F-4D97-AF65-F5344CB8AC3E}">
        <p14:creationId xmlns:p14="http://schemas.microsoft.com/office/powerpoint/2010/main" val="173582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2930D-2B8C-4BE3-889D-A0995CD5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Failure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A2B00-5B01-4828-87D2-F66467E4E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Coding is all about trial and error.</a:t>
            </a:r>
          </a:p>
          <a:p>
            <a:r>
              <a:rPr lang="en-US">
                <a:cs typeface="Calibri"/>
              </a:rPr>
              <a:t>Don't be afraid of it.</a:t>
            </a:r>
          </a:p>
          <a:p>
            <a:r>
              <a:rPr lang="en-US">
                <a:cs typeface="Calibri"/>
              </a:rPr>
              <a:t>Error messages aren't scary, they are useful.</a:t>
            </a:r>
          </a:p>
        </p:txBody>
      </p:sp>
    </p:spTree>
    <p:extLst>
      <p:ext uri="{BB962C8B-B14F-4D97-AF65-F5344CB8AC3E}">
        <p14:creationId xmlns:p14="http://schemas.microsoft.com/office/powerpoint/2010/main" val="2506050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close up of a snake&#10;&#10;Description generated with very high confidence">
            <a:extLst>
              <a:ext uri="{FF2B5EF4-FFF2-40B4-BE49-F238E27FC236}">
                <a16:creationId xmlns:a16="http://schemas.microsoft.com/office/drawing/2014/main" id="{2146CE27-ABFD-45E4-BAB7-7239A1B59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1218" y="1036777"/>
            <a:ext cx="10515600" cy="4294198"/>
          </a:xfrm>
          <a:prstGeom prst="rect">
            <a:avLst/>
          </a:prstGeom>
        </p:spPr>
      </p:pic>
      <p:sp>
        <p:nvSpPr>
          <p:cNvPr id="7" name="&quot;Not Allowed&quot; Symbol 6">
            <a:extLst>
              <a:ext uri="{FF2B5EF4-FFF2-40B4-BE49-F238E27FC236}">
                <a16:creationId xmlns:a16="http://schemas.microsoft.com/office/drawing/2014/main" id="{7865AF16-6B28-40AB-8AA8-2DEF0A81E421}"/>
              </a:ext>
            </a:extLst>
          </p:cNvPr>
          <p:cNvSpPr/>
          <p:nvPr/>
        </p:nvSpPr>
        <p:spPr>
          <a:xfrm>
            <a:off x="3103417" y="734291"/>
            <a:ext cx="4904509" cy="4904508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24071" y="5249511"/>
            <a:ext cx="4606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>
                <a:hlinkClick r:id="rId4"/>
              </a:rPr>
              <a:t>Python </a:t>
            </a:r>
            <a:r>
              <a:rPr lang="en-GB" sz="1400" dirty="0" err="1" smtClean="0">
                <a:hlinkClick r:id="rId4"/>
              </a:rPr>
              <a:t>natalensis</a:t>
            </a:r>
            <a:r>
              <a:rPr lang="en-GB" sz="1400" dirty="0" smtClean="0">
                <a:hlinkClick r:id="rId4"/>
              </a:rPr>
              <a:t> by A. Smith</a:t>
            </a:r>
            <a:r>
              <a:rPr lang="en-GB" sz="1400" dirty="0" smtClean="0"/>
              <a:t> on Wikimedia Commons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50367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5043-C5BE-4075-A0E2-A778181B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cs typeface="Calibri Light"/>
              </a:rPr>
              <a:t>History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0C176-D153-4637-A4E1-C87B7A7D6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9544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Started by Guido Van Rossum as a hobby</a:t>
            </a:r>
            <a:endParaRPr lang="en-US" dirty="0"/>
          </a:p>
          <a:p>
            <a:r>
              <a:rPr lang="en-US" dirty="0">
                <a:cs typeface="Calibri"/>
              </a:rPr>
              <a:t>Now widely spread</a:t>
            </a:r>
          </a:p>
          <a:p>
            <a:r>
              <a:rPr lang="en-US" dirty="0">
                <a:cs typeface="Calibri"/>
              </a:rPr>
              <a:t>Open Source! Free!</a:t>
            </a:r>
          </a:p>
          <a:p>
            <a:r>
              <a:rPr lang="en-US" dirty="0">
                <a:cs typeface="Calibri"/>
              </a:rPr>
              <a:t>Versatile</a:t>
            </a:r>
          </a:p>
        </p:txBody>
      </p:sp>
      <p:pic>
        <p:nvPicPr>
          <p:cNvPr id="6" name="Picture 6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5234584C-946B-4214-A9AD-49ABC492B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349" y="1419277"/>
            <a:ext cx="6882594" cy="5164033"/>
          </a:xfrm>
          <a:prstGeom prst="rect">
            <a:avLst/>
          </a:prstGeom>
        </p:spPr>
      </p:pic>
      <p:pic>
        <p:nvPicPr>
          <p:cNvPr id="7" name="Picture 6" title="Photograph of Guido Van Rossum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0643" y="0"/>
            <a:ext cx="2081357" cy="19884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03345" y="1988488"/>
            <a:ext cx="15886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Guido Van Rossum by </a:t>
            </a:r>
            <a:r>
              <a:rPr lang="en-GB" sz="1400" dirty="0" smtClean="0">
                <a:hlinkClick r:id="rId5"/>
              </a:rPr>
              <a:t>Doc </a:t>
            </a:r>
            <a:r>
              <a:rPr lang="en-GB" sz="1400" dirty="0" err="1" smtClean="0">
                <a:hlinkClick r:id="rId5"/>
              </a:rPr>
              <a:t>Searls</a:t>
            </a:r>
            <a:r>
              <a:rPr lang="en-GB" sz="1400" dirty="0" smtClean="0">
                <a:hlinkClick r:id="rId5"/>
              </a:rPr>
              <a:t> on Flickr</a:t>
            </a:r>
            <a:r>
              <a:rPr lang="en-GB" sz="1400" dirty="0" smtClean="0"/>
              <a:t> CC-BY-SA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856271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8572-4936-4C66-A399-236357273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Python today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D1FB7-B4BF-41B7-8109-FD99C678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Developed a large and active scientific computing and data analysis community</a:t>
            </a:r>
            <a:endParaRPr lang="en-US"/>
          </a:p>
          <a:p>
            <a:r>
              <a:rPr lang="en-US">
                <a:cs typeface="Calibri"/>
              </a:rPr>
              <a:t>Now one of the most important languages for</a:t>
            </a:r>
          </a:p>
          <a:p>
            <a:pPr lvl="1"/>
            <a:r>
              <a:rPr lang="en-US">
                <a:cs typeface="Calibri"/>
              </a:rPr>
              <a:t>Data science</a:t>
            </a:r>
          </a:p>
          <a:p>
            <a:pPr lvl="1"/>
            <a:r>
              <a:rPr lang="en-US">
                <a:cs typeface="Calibri"/>
              </a:rPr>
              <a:t>Machine learning</a:t>
            </a:r>
          </a:p>
          <a:p>
            <a:pPr lvl="1"/>
            <a:r>
              <a:rPr lang="en-US">
                <a:cs typeface="Calibri"/>
              </a:rPr>
              <a:t>General software development</a:t>
            </a:r>
          </a:p>
          <a:p>
            <a:r>
              <a:rPr lang="en-US">
                <a:cs typeface="Calibri"/>
              </a:rPr>
              <a:t>Packages: NumPy, pandas, matplotlib, SciPy, </a:t>
            </a:r>
            <a:r>
              <a:rPr lang="en-US" err="1">
                <a:cs typeface="Calibri"/>
              </a:rPr>
              <a:t>scikit</a:t>
            </a:r>
            <a:r>
              <a:rPr lang="en-US">
                <a:cs typeface="Calibri"/>
              </a:rPr>
              <a:t>-learn, </a:t>
            </a:r>
            <a:r>
              <a:rPr lang="en-US" err="1">
                <a:cs typeface="Calibri"/>
              </a:rPr>
              <a:t>statsmodels</a:t>
            </a:r>
          </a:p>
          <a:p>
            <a:pPr lvl="1"/>
            <a:endParaRPr lang="en-US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66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B59F-43EC-4AB9-A898-EEFD3DA39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2 Modes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38972-C129-4D48-8702-FC8AA7CBD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b="1" err="1">
                <a:cs typeface="Calibri"/>
              </a:rPr>
              <a:t>IPython</a:t>
            </a:r>
            <a:endParaRPr lang="en-US" b="1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Python can be run interactively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Used extensively in research</a:t>
            </a:r>
          </a:p>
          <a:p>
            <a:pPr marL="514350" indent="-514350">
              <a:buAutoNum type="arabicPeriod"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b="1">
                <a:cs typeface="Calibri"/>
              </a:rPr>
              <a:t>2.   Python scripts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What if we want to run more than a few lines of code?</a:t>
            </a:r>
          </a:p>
          <a:p>
            <a:pPr marL="0" indent="0">
              <a:buNone/>
            </a:pPr>
            <a:r>
              <a:rPr lang="en-US">
                <a:cs typeface="Calibri"/>
              </a:rPr>
              <a:t>Then we must write text files in .</a:t>
            </a:r>
            <a:r>
              <a:rPr lang="en-US" err="1">
                <a:cs typeface="Calibri"/>
              </a:rPr>
              <a:t>py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43162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B3EF-E522-48C0-8F2F-E050492E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Calibri Light"/>
              </a:rPr>
              <a:t>Noteable</a:t>
            </a:r>
            <a:r>
              <a:rPr lang="en-US">
                <a:cs typeface="Calibri Light"/>
              </a:rPr>
              <a:t> (</a:t>
            </a:r>
            <a:r>
              <a:rPr lang="en-US" err="1">
                <a:cs typeface="Calibri Light"/>
              </a:rPr>
              <a:t>Jupyter</a:t>
            </a:r>
            <a:r>
              <a:rPr lang="en-US">
                <a:cs typeface="Calibri Light"/>
              </a:rPr>
              <a:t> notebooks)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898FC-2FFE-4EC4-80A3-3FEE9FABA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413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Easy to use environment</a:t>
            </a:r>
          </a:p>
          <a:p>
            <a:r>
              <a:rPr lang="en-US">
                <a:cs typeface="Calibri"/>
              </a:rPr>
              <a:t>Web-based</a:t>
            </a:r>
          </a:p>
          <a:p>
            <a:r>
              <a:rPr lang="en-US">
                <a:cs typeface="Calibri"/>
              </a:rPr>
              <a:t>Combines both text and code into one</a:t>
            </a:r>
          </a:p>
          <a:p>
            <a:r>
              <a:rPr lang="en-US">
                <a:cs typeface="Calibri"/>
              </a:rPr>
              <a:t>Come with a great number of useful packages</a:t>
            </a:r>
          </a:p>
          <a:p>
            <a:endParaRPr lang="en-US">
              <a:cs typeface="Calibri"/>
            </a:endParaRPr>
          </a:p>
        </p:txBody>
      </p:sp>
      <p:pic>
        <p:nvPicPr>
          <p:cNvPr id="6" name="Picture 6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82670859-5352-4B24-A017-1F1705FCE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539" y="1351022"/>
            <a:ext cx="6139949" cy="456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90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24" y="1112758"/>
            <a:ext cx="9910373" cy="50194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B4E79E-F9AC-4823-B3CA-1D567BA71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080"/>
            <a:ext cx="10515600" cy="763745"/>
          </a:xfrm>
        </p:spPr>
        <p:txBody>
          <a:bodyPr/>
          <a:lstStyle/>
          <a:p>
            <a:r>
              <a:rPr lang="en-US" sz="2800" dirty="0">
                <a:cs typeface="Calibri Light"/>
              </a:rPr>
              <a:t>1. Start </a:t>
            </a:r>
            <a:r>
              <a:rPr lang="en-US" sz="2800" dirty="0" err="1">
                <a:cs typeface="Calibri Light"/>
              </a:rPr>
              <a:t>Noteable</a:t>
            </a:r>
            <a:endParaRPr lang="en-US" sz="2800" dirty="0">
              <a:cs typeface="Calibri Ligh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3A40A9-28A7-429F-A480-36738764F462}"/>
              </a:ext>
            </a:extLst>
          </p:cNvPr>
          <p:cNvSpPr/>
          <p:nvPr/>
        </p:nvSpPr>
        <p:spPr>
          <a:xfrm>
            <a:off x="1484865" y="3694545"/>
            <a:ext cx="1408090" cy="452908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394" y="2321597"/>
            <a:ext cx="8160605" cy="3482063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8DFE40-CD82-450C-92B7-1E9313754788}"/>
              </a:ext>
            </a:extLst>
          </p:cNvPr>
          <p:cNvSpPr/>
          <p:nvPr/>
        </p:nvSpPr>
        <p:spPr>
          <a:xfrm>
            <a:off x="11511272" y="4968392"/>
            <a:ext cx="680727" cy="348999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17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B0ED-8A97-4A5A-B791-350A3C598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A37FF2E-F9C0-4706-9484-55224B2D5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0108" y="763443"/>
            <a:ext cx="9471782" cy="435133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600E52-6F9D-4162-ABA8-DBD2257360E0}"/>
              </a:ext>
            </a:extLst>
          </p:cNvPr>
          <p:cNvSpPr/>
          <p:nvPr/>
        </p:nvSpPr>
        <p:spPr>
          <a:xfrm>
            <a:off x="3814296" y="4321800"/>
            <a:ext cx="900090" cy="45290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019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Clone </a:t>
            </a:r>
            <a:r>
              <a:rPr lang="en-GB" dirty="0" err="1"/>
              <a:t>GitRepo</a:t>
            </a:r>
            <a:r>
              <a:rPr lang="en-GB" dirty="0"/>
              <a:t>(recommended)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86" t="6272" r="58157" b="62216"/>
          <a:stretch/>
        </p:blipFill>
        <p:spPr>
          <a:xfrm>
            <a:off x="527536" y="1582615"/>
            <a:ext cx="7409178" cy="197827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8817E5-1456-4C5A-8B60-A9AB6078E7C6}"/>
              </a:ext>
            </a:extLst>
          </p:cNvPr>
          <p:cNvSpPr/>
          <p:nvPr/>
        </p:nvSpPr>
        <p:spPr>
          <a:xfrm>
            <a:off x="6249747" y="2180493"/>
            <a:ext cx="441199" cy="24788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957" t="5342" r="58954" b="63461"/>
          <a:stretch/>
        </p:blipFill>
        <p:spPr>
          <a:xfrm>
            <a:off x="2827466" y="3622431"/>
            <a:ext cx="8653925" cy="2294792"/>
          </a:xfrm>
          <a:prstGeom prst="rect">
            <a:avLst/>
          </a:prstGeom>
        </p:spPr>
      </p:pic>
      <p:sp>
        <p:nvSpPr>
          <p:cNvPr id="7" name="Arrow: Right 9">
            <a:extLst>
              <a:ext uri="{FF2B5EF4-FFF2-40B4-BE49-F238E27FC236}">
                <a16:creationId xmlns:a16="http://schemas.microsoft.com/office/drawing/2014/main" id="{5E1EA27F-FC63-4135-9118-3C9A7E4AD67F}"/>
              </a:ext>
            </a:extLst>
          </p:cNvPr>
          <p:cNvSpPr/>
          <p:nvPr/>
        </p:nvSpPr>
        <p:spPr>
          <a:xfrm rot="2735198">
            <a:off x="7812879" y="257175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07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93" y="1519520"/>
            <a:ext cx="11325225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83EC97-22E4-40B2-8E99-2BB7F197E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414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>
                <a:cs typeface="Calibri Light"/>
              </a:rPr>
              <a:t>3. Starting a notebook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8817E5-1456-4C5A-8B60-A9AB6078E7C6}"/>
              </a:ext>
            </a:extLst>
          </p:cNvPr>
          <p:cNvSpPr/>
          <p:nvPr/>
        </p:nvSpPr>
        <p:spPr>
          <a:xfrm>
            <a:off x="1208466" y="3223647"/>
            <a:ext cx="1451019" cy="206189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725" y="560141"/>
            <a:ext cx="5915025" cy="588645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BC3F99D-D321-4DBD-B69E-C7ACBF859063}"/>
              </a:ext>
            </a:extLst>
          </p:cNvPr>
          <p:cNvSpPr/>
          <p:nvPr/>
        </p:nvSpPr>
        <p:spPr>
          <a:xfrm>
            <a:off x="6647491" y="3400272"/>
            <a:ext cx="1546940" cy="239743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E1EA27F-FC63-4135-9118-3C9A7E4AD67F}"/>
              </a:ext>
            </a:extLst>
          </p:cNvPr>
          <p:cNvSpPr/>
          <p:nvPr/>
        </p:nvSpPr>
        <p:spPr>
          <a:xfrm>
            <a:off x="5456541" y="294520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277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64E63-9057-4CBB-81A1-40A8A0994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4. Toolbar</a:t>
            </a: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00CB7B5-7A8E-475C-AAA6-57C18C12F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9357" y="2471996"/>
            <a:ext cx="9088862" cy="109457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47D9D1-E136-49B7-9EC8-86208B4207CB}"/>
              </a:ext>
            </a:extLst>
          </p:cNvPr>
          <p:cNvCxnSpPr/>
          <p:nvPr/>
        </p:nvCxnSpPr>
        <p:spPr>
          <a:xfrm flipH="1" flipV="1">
            <a:off x="2397580" y="3301556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48ECE5-F952-4CBE-BF1F-F9A534F8742C}"/>
              </a:ext>
            </a:extLst>
          </p:cNvPr>
          <p:cNvCxnSpPr>
            <a:cxnSpLocks/>
          </p:cNvCxnSpPr>
          <p:nvPr/>
        </p:nvCxnSpPr>
        <p:spPr>
          <a:xfrm flipV="1">
            <a:off x="2811813" y="3301555"/>
            <a:ext cx="5512" cy="1437449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96222C-B657-4796-A21A-5F3083967A66}"/>
              </a:ext>
            </a:extLst>
          </p:cNvPr>
          <p:cNvCxnSpPr>
            <a:cxnSpLocks/>
          </p:cNvCxnSpPr>
          <p:nvPr/>
        </p:nvCxnSpPr>
        <p:spPr>
          <a:xfrm flipH="1" flipV="1">
            <a:off x="3637443" y="3301556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A987D9-7893-4D5C-9C0C-295EAD9EE153}"/>
              </a:ext>
            </a:extLst>
          </p:cNvPr>
          <p:cNvCxnSpPr>
            <a:cxnSpLocks/>
          </p:cNvCxnSpPr>
          <p:nvPr/>
        </p:nvCxnSpPr>
        <p:spPr>
          <a:xfrm flipH="1" flipV="1">
            <a:off x="4593171" y="3308012"/>
            <a:ext cx="946" cy="1418077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D8FA36A-7178-48B9-B313-9BD4007F9F7B}"/>
              </a:ext>
            </a:extLst>
          </p:cNvPr>
          <p:cNvCxnSpPr>
            <a:cxnSpLocks/>
          </p:cNvCxnSpPr>
          <p:nvPr/>
        </p:nvCxnSpPr>
        <p:spPr>
          <a:xfrm flipH="1" flipV="1">
            <a:off x="5878239" y="3301555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0C12F3-56C9-4078-B555-A2596D8F163F}"/>
              </a:ext>
            </a:extLst>
          </p:cNvPr>
          <p:cNvCxnSpPr>
            <a:cxnSpLocks/>
          </p:cNvCxnSpPr>
          <p:nvPr/>
        </p:nvCxnSpPr>
        <p:spPr>
          <a:xfrm flipH="1" flipV="1">
            <a:off x="6259236" y="3295097"/>
            <a:ext cx="946" cy="1463279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89BCF59-41B3-47B2-80B4-CC6FB4A73242}"/>
              </a:ext>
            </a:extLst>
          </p:cNvPr>
          <p:cNvCxnSpPr>
            <a:cxnSpLocks/>
          </p:cNvCxnSpPr>
          <p:nvPr/>
        </p:nvCxnSpPr>
        <p:spPr>
          <a:xfrm flipH="1" flipV="1">
            <a:off x="7131015" y="3301554"/>
            <a:ext cx="946" cy="798145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01583D-C301-4B36-81AC-D84B1E2F142B}"/>
              </a:ext>
            </a:extLst>
          </p:cNvPr>
          <p:cNvSpPr txBox="1"/>
          <p:nvPr/>
        </p:nvSpPr>
        <p:spPr>
          <a:xfrm>
            <a:off x="2063858" y="4104467"/>
            <a:ext cx="670302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Save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77CABF-CDD2-4327-8C97-6308A6858631}"/>
              </a:ext>
            </a:extLst>
          </p:cNvPr>
          <p:cNvSpPr txBox="1"/>
          <p:nvPr/>
        </p:nvSpPr>
        <p:spPr>
          <a:xfrm>
            <a:off x="2076773" y="4711484"/>
            <a:ext cx="1496878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New block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B304CE-5B4A-4C6A-9396-5DEC4CF21083}"/>
              </a:ext>
            </a:extLst>
          </p:cNvPr>
          <p:cNvSpPr txBox="1"/>
          <p:nvPr/>
        </p:nvSpPr>
        <p:spPr>
          <a:xfrm>
            <a:off x="2761280" y="3994687"/>
            <a:ext cx="1755183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Cut, copy</a:t>
            </a:r>
            <a:endParaRPr lang="en-US"/>
          </a:p>
          <a:p>
            <a:pPr algn="ctr"/>
            <a:r>
              <a:rPr lang="en-US">
                <a:cs typeface="Calibri"/>
              </a:rPr>
              <a:t>paste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04A915-2027-443C-B60D-D2F6E0704127}"/>
              </a:ext>
            </a:extLst>
          </p:cNvPr>
          <p:cNvSpPr txBox="1"/>
          <p:nvPr/>
        </p:nvSpPr>
        <p:spPr>
          <a:xfrm>
            <a:off x="3846162" y="4743769"/>
            <a:ext cx="1496878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Move block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A03BFC-FF2F-41B2-8396-F16E7B74A0AB}"/>
              </a:ext>
            </a:extLst>
          </p:cNvPr>
          <p:cNvSpPr txBox="1"/>
          <p:nvPr/>
        </p:nvSpPr>
        <p:spPr>
          <a:xfrm>
            <a:off x="4814806" y="3826785"/>
            <a:ext cx="1496878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Stop execution</a:t>
            </a:r>
            <a:endParaRPr lang="en-US"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B61D37-D8B8-46F8-BC24-F4E48E7A37B5}"/>
              </a:ext>
            </a:extLst>
          </p:cNvPr>
          <p:cNvSpPr txBox="1"/>
          <p:nvPr/>
        </p:nvSpPr>
        <p:spPr>
          <a:xfrm>
            <a:off x="5286215" y="4730853"/>
            <a:ext cx="1948911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Reset block</a:t>
            </a:r>
          </a:p>
          <a:p>
            <a:pPr algn="ctr"/>
            <a:r>
              <a:rPr lang="en-US">
                <a:cs typeface="Calibri"/>
              </a:rPr>
              <a:t>And clear output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CF143E-ECEF-48ED-BAE4-562631A2FC4C}"/>
              </a:ext>
            </a:extLst>
          </p:cNvPr>
          <p:cNvSpPr txBox="1"/>
          <p:nvPr/>
        </p:nvSpPr>
        <p:spPr>
          <a:xfrm>
            <a:off x="6384010" y="4104465"/>
            <a:ext cx="1496878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Block</a:t>
            </a:r>
            <a:r>
              <a:rPr lang="en-US">
                <a:cs typeface="Calibri"/>
              </a:rPr>
              <a:t> type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45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Download files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9751" y="1280501"/>
            <a:ext cx="8342272" cy="5488015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2272713" y="2999137"/>
            <a:ext cx="715363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5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</a:t>
            </a:r>
            <a:r>
              <a:rPr lang="en-US" dirty="0">
                <a:cs typeface="Calibri"/>
              </a:rPr>
              <a:t>Kernel/Restart &amp; Clear output 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92401"/>
            <a:ext cx="9923585" cy="3464284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4945575" y="2891587"/>
            <a:ext cx="2132233" cy="24726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8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7.</a:t>
            </a:r>
            <a:r>
              <a:rPr lang="en-US" dirty="0">
                <a:cs typeface="Calibri"/>
              </a:rPr>
              <a:t> Edit/Delete Cell 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1992" y="1368425"/>
            <a:ext cx="8509208" cy="4872592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1833098" y="2641234"/>
            <a:ext cx="715363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75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 File/ Close &amp; Halt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852" y="1398484"/>
            <a:ext cx="7440063" cy="4115374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1771552" y="4848103"/>
            <a:ext cx="1323340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91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7E469-D2D8-4FB4-BEC0-E093CB9A4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cs typeface="Calibri Light"/>
              </a:rPr>
              <a:t>9. Create a folder                           	10.Rename</a:t>
            </a:r>
            <a:endParaRPr lang="en-US" sz="2800" b="1" i="1" dirty="0">
              <a:cs typeface="Calibri Light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9B8258C-7AA4-4ADF-9C4A-91B25FB3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88" y="1624701"/>
            <a:ext cx="5929744" cy="430132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B28443F-2828-40EE-BD8B-DEA6831FD0E1}"/>
              </a:ext>
            </a:extLst>
          </p:cNvPr>
          <p:cNvSpPr/>
          <p:nvPr/>
        </p:nvSpPr>
        <p:spPr>
          <a:xfrm>
            <a:off x="5292112" y="2232073"/>
            <a:ext cx="496000" cy="256636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FE5DC62-A610-4B1D-ACCB-B7C2BCF48671}"/>
              </a:ext>
            </a:extLst>
          </p:cNvPr>
          <p:cNvSpPr/>
          <p:nvPr/>
        </p:nvSpPr>
        <p:spPr>
          <a:xfrm>
            <a:off x="4576298" y="3236529"/>
            <a:ext cx="715363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97993D9-B8F5-495E-8E7A-525E345F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308" y="1685798"/>
            <a:ext cx="5872018" cy="423685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D445D1-A524-486D-879C-2A183802C0BB}"/>
              </a:ext>
            </a:extLst>
          </p:cNvPr>
          <p:cNvSpPr/>
          <p:nvPr/>
        </p:nvSpPr>
        <p:spPr>
          <a:xfrm>
            <a:off x="6550568" y="2763164"/>
            <a:ext cx="265091" cy="21045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44B6D1E-F00C-44F0-88A7-D7206DF1FF65}"/>
              </a:ext>
            </a:extLst>
          </p:cNvPr>
          <p:cNvSpPr/>
          <p:nvPr/>
        </p:nvSpPr>
        <p:spPr>
          <a:xfrm>
            <a:off x="6412023" y="2312892"/>
            <a:ext cx="519091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19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1BC8-F6B5-45AF-A8C2-3945141C4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cs typeface="Calibri Light"/>
              </a:rPr>
              <a:t>11. Upload files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93430D5-2ED5-46E9-BC38-8EC6CA071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878" y="1825625"/>
            <a:ext cx="5982244" cy="4351338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DE02293-20FA-46AD-B5A6-B56E2DDBE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944" y="1825890"/>
            <a:ext cx="5987472" cy="434922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6217A2-B9BD-4C6B-B35E-A0CDE8886155}"/>
              </a:ext>
            </a:extLst>
          </p:cNvPr>
          <p:cNvSpPr/>
          <p:nvPr/>
        </p:nvSpPr>
        <p:spPr>
          <a:xfrm>
            <a:off x="4772568" y="2451438"/>
            <a:ext cx="542182" cy="233545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A3F1B9E-E2CD-4954-B5F9-F8167A498960}"/>
              </a:ext>
            </a:extLst>
          </p:cNvPr>
          <p:cNvSpPr/>
          <p:nvPr/>
        </p:nvSpPr>
        <p:spPr>
          <a:xfrm>
            <a:off x="10256662" y="3109529"/>
            <a:ext cx="726908" cy="1191817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07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42859-0CBB-4E03-BB6D-2F86D1B75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Running blocks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24860-CC31-4B87-AD1A-D30A81E4B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By pressing the Run button</a:t>
            </a:r>
          </a:p>
          <a:p>
            <a:r>
              <a:rPr lang="en-US" dirty="0">
                <a:cs typeface="Calibri"/>
              </a:rPr>
              <a:t>Shift + Enter – runs block</a:t>
            </a:r>
          </a:p>
          <a:p>
            <a:r>
              <a:rPr lang="en-US" dirty="0">
                <a:cs typeface="Calibri"/>
              </a:rPr>
              <a:t>Alt + Enter – creates a new block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634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2F6C-BF8D-4BBC-BA57-86FF97BE5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Other operations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E6CB7-CF89-4BC2-A0F9-D41BBD549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File/Save and Checkpoint</a:t>
            </a:r>
          </a:p>
          <a:p>
            <a:r>
              <a:rPr lang="en-US" dirty="0">
                <a:cs typeface="Calibri"/>
              </a:rPr>
              <a:t>File/Revert to Checkpoint </a:t>
            </a:r>
          </a:p>
          <a:p>
            <a:r>
              <a:rPr lang="en-US" dirty="0">
                <a:cs typeface="Calibri"/>
              </a:rPr>
              <a:t>Tab completion</a:t>
            </a:r>
          </a:p>
          <a:p>
            <a:r>
              <a:rPr lang="en-US" dirty="0">
                <a:cs typeface="Calibri"/>
              </a:rPr>
              <a:t>Introspection</a:t>
            </a:r>
          </a:p>
        </p:txBody>
      </p:sp>
    </p:spTree>
    <p:extLst>
      <p:ext uri="{BB962C8B-B14F-4D97-AF65-F5344CB8AC3E}">
        <p14:creationId xmlns:p14="http://schemas.microsoft.com/office/powerpoint/2010/main" val="4111702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06F9-B7B9-4E17-94C3-FC0FD7FCE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Let us start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1E7AE-EE1F-4FEB-9E91-F3793705EE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 follow along, you need to open your own notebook. But please try to keep up with my presentation, as you still have time for exercises during the teaching.</a:t>
            </a:r>
          </a:p>
        </p:txBody>
      </p:sp>
    </p:spTree>
    <p:extLst>
      <p:ext uri="{BB962C8B-B14F-4D97-AF65-F5344CB8AC3E}">
        <p14:creationId xmlns:p14="http://schemas.microsoft.com/office/powerpoint/2010/main" val="3109603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 you for attending!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solidFill>
                  <a:srgbClr val="000000"/>
                </a:solidFill>
                <a:latin typeface="Calibri" panose="020F0502020204030204" pitchFamily="34" charset="0"/>
              </a:rPr>
              <a:t>You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can continue to access the ‘Python for Data Science’ Learn course and notebooks after the course.</a:t>
            </a:r>
          </a:p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There are solution notebooks for all the topics we have covered today, plus notebooks covering additional topics (text analysis, signal processing, regular expressions, network analysis, machine learning &amp; Conway’s game of life).</a:t>
            </a:r>
          </a:p>
          <a:p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Visit the Digital Skills Framework to find more Python learning resources: https://www.digitalskills.ed.ac.uk/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0" y="21363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079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970</Words>
  <Application>Microsoft Office PowerPoint</Application>
  <PresentationFormat>Widescreen</PresentationFormat>
  <Paragraphs>156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宋体</vt:lpstr>
      <vt:lpstr>Arial</vt:lpstr>
      <vt:lpstr>Calibri</vt:lpstr>
      <vt:lpstr>Calibri Light</vt:lpstr>
      <vt:lpstr>office theme</vt:lpstr>
      <vt:lpstr>For Data Science</vt:lpstr>
      <vt:lpstr>Structure</vt:lpstr>
      <vt:lpstr>Ask!</vt:lpstr>
      <vt:lpstr>Now let me ask something..</vt:lpstr>
      <vt:lpstr>Failure</vt:lpstr>
      <vt:lpstr>PowerPoint Presentation</vt:lpstr>
      <vt:lpstr>History</vt:lpstr>
      <vt:lpstr>Python today</vt:lpstr>
      <vt:lpstr>2 Modes</vt:lpstr>
      <vt:lpstr>Noteable (Jupyter notebooks)</vt:lpstr>
      <vt:lpstr>1. Start Noteable</vt:lpstr>
      <vt:lpstr>PowerPoint Presentation</vt:lpstr>
      <vt:lpstr>2. Clone GitRepo(recommended)</vt:lpstr>
      <vt:lpstr>3. Starting a notebook</vt:lpstr>
      <vt:lpstr>4. Toolbar</vt:lpstr>
      <vt:lpstr>5. Download files</vt:lpstr>
      <vt:lpstr>6. Kernel/Restart &amp; Clear output </vt:lpstr>
      <vt:lpstr>7. Edit/Delete Cell </vt:lpstr>
      <vt:lpstr>8. File/ Close &amp; Halt</vt:lpstr>
      <vt:lpstr>9. Create a folder                            10.Rename</vt:lpstr>
      <vt:lpstr>11. Upload files</vt:lpstr>
      <vt:lpstr>Running blocks</vt:lpstr>
      <vt:lpstr>Other operations</vt:lpstr>
      <vt:lpstr>Let us start</vt:lpstr>
      <vt:lpstr>Thank you for attending!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2020-05-22T09:54:38Z</dcterms:modified>
</cp:coreProperties>
</file>